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Open Sans" charset="1" panose="00000000000000000000"/>
      <p:regular r:id="rId18"/>
    </p:embeddedFont>
    <p:embeddedFont>
      <p:font typeface="TT Octosquares Compressed" charset="1" panose="02010001040000080307"/>
      <p:regular r:id="rId19"/>
    </p:embeddedFont>
    <p:embeddedFont>
      <p:font typeface="Open Sans Bold" charset="1" panose="00000000000000000000"/>
      <p:regular r:id="rId20"/>
    </p:embeddedFont>
    <p:embeddedFont>
      <p:font typeface="Canva Sans" charset="1" panose="020B05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9.jpe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20.jpe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jpeg" Type="http://schemas.openxmlformats.org/officeDocument/2006/relationships/image"/><Relationship Id="rId8" Target="../media/image9.jpeg" Type="http://schemas.openxmlformats.org/officeDocument/2006/relationships/image"/><Relationship Id="rId9"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jpeg" Type="http://schemas.openxmlformats.org/officeDocument/2006/relationships/image"/><Relationship Id="rId8" Target="../media/image9.jpeg" Type="http://schemas.openxmlformats.org/officeDocument/2006/relationships/image"/><Relationship Id="rId9"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0.jpe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6.png" Type="http://schemas.openxmlformats.org/officeDocument/2006/relationships/image"/><Relationship Id="rId11" Target="../media/image7.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1.jpeg" Type="http://schemas.openxmlformats.org/officeDocument/2006/relationships/image"/><Relationship Id="rId8" Target="../media/image12.jpeg" Type="http://schemas.openxmlformats.org/officeDocument/2006/relationships/image"/><Relationship Id="rId9" Target="../media/image1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6.png" Type="http://schemas.openxmlformats.org/officeDocument/2006/relationships/image"/><Relationship Id="rId11" Target="../media/image7.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4.png" Type="http://schemas.openxmlformats.org/officeDocument/2006/relationships/image"/><Relationship Id="rId8" Target="../media/image15.jpeg" Type="http://schemas.openxmlformats.org/officeDocument/2006/relationships/image"/><Relationship Id="rId9" Target="../media/image1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7.jpe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8.jpe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9" id="9"/>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0" id="10"/>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1" id="11"/>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2" id="12"/>
          <p:cNvSpPr txBox="true"/>
          <p:nvPr/>
        </p:nvSpPr>
        <p:spPr>
          <a:xfrm rot="0">
            <a:off x="1039108" y="517674"/>
            <a:ext cx="1284760" cy="1981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Harjas Uday</a:t>
            </a:r>
          </a:p>
        </p:txBody>
      </p:sp>
      <p:sp>
        <p:nvSpPr>
          <p:cNvPr name="TextBox 13" id="13"/>
          <p:cNvSpPr txBox="true"/>
          <p:nvPr/>
        </p:nvSpPr>
        <p:spPr>
          <a:xfrm rot="0">
            <a:off x="4061681" y="6864651"/>
            <a:ext cx="10164638" cy="983165"/>
          </a:xfrm>
          <a:prstGeom prst="rect">
            <a:avLst/>
          </a:prstGeom>
        </p:spPr>
        <p:txBody>
          <a:bodyPr anchor="t" rtlCol="false" tIns="0" lIns="0" bIns="0" rIns="0">
            <a:spAutoFit/>
          </a:bodyPr>
          <a:lstStyle/>
          <a:p>
            <a:pPr algn="ctr">
              <a:lnSpc>
                <a:spcPts val="7344"/>
              </a:lnSpc>
            </a:pPr>
            <a:r>
              <a:rPr lang="en-US" sz="7571">
                <a:solidFill>
                  <a:srgbClr val="FFFFFF"/>
                </a:solidFill>
                <a:latin typeface="TT Octosquares Compressed"/>
                <a:ea typeface="TT Octosquares Compressed"/>
                <a:cs typeface="TT Octosquares Compressed"/>
                <a:sym typeface="TT Octosquares Compressed"/>
              </a:rPr>
              <a:t>TEAM HARJAS UDAY</a:t>
            </a:r>
          </a:p>
        </p:txBody>
      </p:sp>
      <p:grpSp>
        <p:nvGrpSpPr>
          <p:cNvPr name="Group 14" id="14"/>
          <p:cNvGrpSpPr/>
          <p:nvPr/>
        </p:nvGrpSpPr>
        <p:grpSpPr>
          <a:xfrm rot="0">
            <a:off x="1390081" y="3236188"/>
            <a:ext cx="2671601" cy="1907312"/>
            <a:chOff x="0" y="0"/>
            <a:chExt cx="3562134" cy="2543083"/>
          </a:xfrm>
        </p:grpSpPr>
        <p:sp>
          <p:nvSpPr>
            <p:cNvPr name="Freeform 15" id="15"/>
            <p:cNvSpPr/>
            <p:nvPr/>
          </p:nvSpPr>
          <p:spPr>
            <a:xfrm flipH="false" flipV="false" rot="0">
              <a:off x="1937740" y="0"/>
              <a:ext cx="1624394" cy="2543083"/>
            </a:xfrm>
            <a:custGeom>
              <a:avLst/>
              <a:gdLst/>
              <a:ahLst/>
              <a:cxnLst/>
              <a:rect r="r" b="b" t="t" l="l"/>
              <a:pathLst>
                <a:path h="2543083" w="1624394">
                  <a:moveTo>
                    <a:pt x="0" y="0"/>
                  </a:moveTo>
                  <a:lnTo>
                    <a:pt x="1624394" y="0"/>
                  </a:lnTo>
                  <a:lnTo>
                    <a:pt x="1624394" y="2543083"/>
                  </a:lnTo>
                  <a:lnTo>
                    <a:pt x="0" y="25430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953919" y="375255"/>
              <a:ext cx="1145005" cy="1792572"/>
            </a:xfrm>
            <a:custGeom>
              <a:avLst/>
              <a:gdLst/>
              <a:ahLst/>
              <a:cxnLst/>
              <a:rect r="r" b="b" t="t" l="l"/>
              <a:pathLst>
                <a:path h="1792572" w="1145005">
                  <a:moveTo>
                    <a:pt x="0" y="0"/>
                  </a:moveTo>
                  <a:lnTo>
                    <a:pt x="1145006" y="0"/>
                  </a:lnTo>
                  <a:lnTo>
                    <a:pt x="1145006" y="1792572"/>
                  </a:lnTo>
                  <a:lnTo>
                    <a:pt x="0" y="179257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7" id="17"/>
            <p:cNvSpPr/>
            <p:nvPr/>
          </p:nvSpPr>
          <p:spPr>
            <a:xfrm flipH="false" flipV="false" rot="0">
              <a:off x="0" y="614305"/>
              <a:ext cx="839619" cy="1314473"/>
            </a:xfrm>
            <a:custGeom>
              <a:avLst/>
              <a:gdLst/>
              <a:ahLst/>
              <a:cxnLst/>
              <a:rect r="r" b="b" t="t" l="l"/>
              <a:pathLst>
                <a:path h="1314473" w="839619">
                  <a:moveTo>
                    <a:pt x="0" y="0"/>
                  </a:moveTo>
                  <a:lnTo>
                    <a:pt x="839619" y="0"/>
                  </a:lnTo>
                  <a:lnTo>
                    <a:pt x="839619" y="1314473"/>
                  </a:lnTo>
                  <a:lnTo>
                    <a:pt x="0" y="131447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pSp>
        <p:nvGrpSpPr>
          <p:cNvPr name="Group 18" id="18"/>
          <p:cNvGrpSpPr/>
          <p:nvPr/>
        </p:nvGrpSpPr>
        <p:grpSpPr>
          <a:xfrm rot="0">
            <a:off x="14258193" y="3236188"/>
            <a:ext cx="2671601" cy="1907312"/>
            <a:chOff x="0" y="0"/>
            <a:chExt cx="3562134" cy="2543083"/>
          </a:xfrm>
        </p:grpSpPr>
        <p:sp>
          <p:nvSpPr>
            <p:cNvPr name="Freeform 19" id="19"/>
            <p:cNvSpPr/>
            <p:nvPr/>
          </p:nvSpPr>
          <p:spPr>
            <a:xfrm flipH="false" flipV="false" rot="-10800000">
              <a:off x="0" y="0"/>
              <a:ext cx="1624394" cy="2543083"/>
            </a:xfrm>
            <a:custGeom>
              <a:avLst/>
              <a:gdLst/>
              <a:ahLst/>
              <a:cxnLst/>
              <a:rect r="r" b="b" t="t" l="l"/>
              <a:pathLst>
                <a:path h="2543083" w="1624394">
                  <a:moveTo>
                    <a:pt x="0" y="0"/>
                  </a:moveTo>
                  <a:lnTo>
                    <a:pt x="1624394" y="0"/>
                  </a:lnTo>
                  <a:lnTo>
                    <a:pt x="1624394" y="2543083"/>
                  </a:lnTo>
                  <a:lnTo>
                    <a:pt x="0" y="25430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0" id="20"/>
            <p:cNvSpPr/>
            <p:nvPr/>
          </p:nvSpPr>
          <p:spPr>
            <a:xfrm flipH="false" flipV="false" rot="-10800000">
              <a:off x="1463209" y="375255"/>
              <a:ext cx="1145005" cy="1792572"/>
            </a:xfrm>
            <a:custGeom>
              <a:avLst/>
              <a:gdLst/>
              <a:ahLst/>
              <a:cxnLst/>
              <a:rect r="r" b="b" t="t" l="l"/>
              <a:pathLst>
                <a:path h="1792572" w="1145005">
                  <a:moveTo>
                    <a:pt x="0" y="0"/>
                  </a:moveTo>
                  <a:lnTo>
                    <a:pt x="1145006" y="0"/>
                  </a:lnTo>
                  <a:lnTo>
                    <a:pt x="1145006" y="1792572"/>
                  </a:lnTo>
                  <a:lnTo>
                    <a:pt x="0" y="179257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1" id="21"/>
            <p:cNvSpPr/>
            <p:nvPr/>
          </p:nvSpPr>
          <p:spPr>
            <a:xfrm flipH="false" flipV="false" rot="-10800000">
              <a:off x="2722515" y="614305"/>
              <a:ext cx="839619" cy="1314473"/>
            </a:xfrm>
            <a:custGeom>
              <a:avLst/>
              <a:gdLst/>
              <a:ahLst/>
              <a:cxnLst/>
              <a:rect r="r" b="b" t="t" l="l"/>
              <a:pathLst>
                <a:path h="1314473" w="839619">
                  <a:moveTo>
                    <a:pt x="0" y="0"/>
                  </a:moveTo>
                  <a:lnTo>
                    <a:pt x="839619" y="0"/>
                  </a:lnTo>
                  <a:lnTo>
                    <a:pt x="839619" y="1314473"/>
                  </a:lnTo>
                  <a:lnTo>
                    <a:pt x="0" y="131447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22" id="22"/>
          <p:cNvSpPr txBox="true"/>
          <p:nvPr/>
        </p:nvSpPr>
        <p:spPr>
          <a:xfrm rot="0">
            <a:off x="7344726" y="7809716"/>
            <a:ext cx="3598548" cy="1934845"/>
          </a:xfrm>
          <a:prstGeom prst="rect">
            <a:avLst/>
          </a:prstGeom>
        </p:spPr>
        <p:txBody>
          <a:bodyPr anchor="t" rtlCol="false" tIns="0" lIns="0" bIns="0" rIns="0">
            <a:spAutoFit/>
          </a:bodyPr>
          <a:lstStyle/>
          <a:p>
            <a:pPr algn="ctr">
              <a:lnSpc>
                <a:spcPts val="3079"/>
              </a:lnSpc>
            </a:pPr>
            <a:r>
              <a:rPr lang="en-US" sz="2199" b="true">
                <a:solidFill>
                  <a:srgbClr val="12F1FF"/>
                </a:solidFill>
                <a:latin typeface="Open Sans Bold"/>
                <a:ea typeface="Open Sans Bold"/>
                <a:cs typeface="Open Sans Bold"/>
                <a:sym typeface="Open Sans Bold"/>
              </a:rPr>
              <a:t>Lovish Rawat   22104005</a:t>
            </a:r>
          </a:p>
          <a:p>
            <a:pPr algn="ctr">
              <a:lnSpc>
                <a:spcPts val="3079"/>
              </a:lnSpc>
            </a:pPr>
            <a:r>
              <a:rPr lang="en-US" sz="2199" b="true">
                <a:solidFill>
                  <a:srgbClr val="12F1FF"/>
                </a:solidFill>
                <a:latin typeface="Open Sans Bold"/>
                <a:ea typeface="Open Sans Bold"/>
                <a:cs typeface="Open Sans Bold"/>
                <a:sym typeface="Open Sans Bold"/>
              </a:rPr>
              <a:t>Vibhor Gupta   22104014</a:t>
            </a:r>
          </a:p>
          <a:p>
            <a:pPr algn="ctr">
              <a:lnSpc>
                <a:spcPts val="3079"/>
              </a:lnSpc>
            </a:pPr>
            <a:r>
              <a:rPr lang="en-US" sz="2199" b="true">
                <a:solidFill>
                  <a:srgbClr val="12F1FF"/>
                </a:solidFill>
                <a:latin typeface="Open Sans Bold"/>
                <a:ea typeface="Open Sans Bold"/>
                <a:cs typeface="Open Sans Bold"/>
                <a:sym typeface="Open Sans Bold"/>
              </a:rPr>
              <a:t>Chirag Rawat   22104015</a:t>
            </a:r>
          </a:p>
          <a:p>
            <a:pPr algn="ctr">
              <a:lnSpc>
                <a:spcPts val="3079"/>
              </a:lnSpc>
            </a:pPr>
            <a:r>
              <a:rPr lang="en-US" sz="2199" b="true">
                <a:solidFill>
                  <a:srgbClr val="12F1FF"/>
                </a:solidFill>
                <a:latin typeface="Open Sans Bold"/>
                <a:ea typeface="Open Sans Bold"/>
                <a:cs typeface="Open Sans Bold"/>
                <a:sym typeface="Open Sans Bold"/>
              </a:rPr>
              <a:t>Hardik Sethi   22104023</a:t>
            </a:r>
          </a:p>
          <a:p>
            <a:pPr algn="ctr">
              <a:lnSpc>
                <a:spcPts val="3079"/>
              </a:lnSpc>
              <a:spcBef>
                <a:spcPct val="0"/>
              </a:spcBef>
            </a:pPr>
            <a:r>
              <a:rPr lang="en-US" b="true" sz="2199">
                <a:solidFill>
                  <a:srgbClr val="12F1FF"/>
                </a:solidFill>
                <a:latin typeface="Open Sans Bold"/>
                <a:ea typeface="Open Sans Bold"/>
                <a:cs typeface="Open Sans Bold"/>
                <a:sym typeface="Open Sans Bold"/>
              </a:rPr>
              <a:t>Lavanya Arora 22105038</a:t>
            </a:r>
          </a:p>
        </p:txBody>
      </p:sp>
      <p:sp>
        <p:nvSpPr>
          <p:cNvPr name="TextBox 23" id="23"/>
          <p:cNvSpPr txBox="true"/>
          <p:nvPr/>
        </p:nvSpPr>
        <p:spPr>
          <a:xfrm rot="0">
            <a:off x="4061681" y="3317996"/>
            <a:ext cx="10164638" cy="2086596"/>
          </a:xfrm>
          <a:prstGeom prst="rect">
            <a:avLst/>
          </a:prstGeom>
        </p:spPr>
        <p:txBody>
          <a:bodyPr anchor="t" rtlCol="false" tIns="0" lIns="0" bIns="0" rIns="0">
            <a:spAutoFit/>
          </a:bodyPr>
          <a:lstStyle/>
          <a:p>
            <a:pPr algn="ctr">
              <a:lnSpc>
                <a:spcPts val="15519"/>
              </a:lnSpc>
            </a:pPr>
            <a:r>
              <a:rPr lang="en-US" sz="15999">
                <a:solidFill>
                  <a:srgbClr val="FFFFFF"/>
                </a:solidFill>
                <a:latin typeface="TT Octosquares Compressed"/>
                <a:ea typeface="TT Octosquares Compressed"/>
                <a:cs typeface="TT Octosquares Compressed"/>
                <a:sym typeface="TT Octosquares Compressed"/>
              </a:rPr>
              <a:t>FILLBOT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323868" y="6803827"/>
            <a:ext cx="2669523" cy="3799826"/>
            <a:chOff x="0" y="0"/>
            <a:chExt cx="703084" cy="1000777"/>
          </a:xfrm>
        </p:grpSpPr>
        <p:sp>
          <p:nvSpPr>
            <p:cNvPr name="Freeform 9" id="9"/>
            <p:cNvSpPr/>
            <p:nvPr/>
          </p:nvSpPr>
          <p:spPr>
            <a:xfrm flipH="false" flipV="false" rot="0">
              <a:off x="0" y="0"/>
              <a:ext cx="703084" cy="1000777"/>
            </a:xfrm>
            <a:custGeom>
              <a:avLst/>
              <a:gdLst/>
              <a:ahLst/>
              <a:cxnLst/>
              <a:rect r="r" b="b" t="t" l="l"/>
              <a:pathLst>
                <a:path h="1000777" w="703084">
                  <a:moveTo>
                    <a:pt x="0" y="0"/>
                  </a:moveTo>
                  <a:lnTo>
                    <a:pt x="703084" y="0"/>
                  </a:lnTo>
                  <a:lnTo>
                    <a:pt x="703084" y="1000777"/>
                  </a:lnTo>
                  <a:lnTo>
                    <a:pt x="0" y="1000777"/>
                  </a:lnTo>
                  <a:close/>
                </a:path>
              </a:pathLst>
            </a:custGeom>
            <a:solidFill>
              <a:srgbClr val="12F1FF"/>
            </a:solidFill>
          </p:spPr>
        </p:sp>
        <p:sp>
          <p:nvSpPr>
            <p:cNvPr name="TextBox 10" id="10"/>
            <p:cNvSpPr txBox="true"/>
            <p:nvPr/>
          </p:nvSpPr>
          <p:spPr>
            <a:xfrm>
              <a:off x="0" y="-38100"/>
              <a:ext cx="703084" cy="103887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0" y="1028700"/>
            <a:ext cx="3953331" cy="9258300"/>
            <a:chOff x="0" y="0"/>
            <a:chExt cx="2711475" cy="6350000"/>
          </a:xfrm>
        </p:grpSpPr>
        <p:sp>
          <p:nvSpPr>
            <p:cNvPr name="Freeform 12" id="12"/>
            <p:cNvSpPr/>
            <p:nvPr/>
          </p:nvSpPr>
          <p:spPr>
            <a:xfrm flipH="false" flipV="false" rot="0">
              <a:off x="0" y="0"/>
              <a:ext cx="2711475" cy="6350000"/>
            </a:xfrm>
            <a:custGeom>
              <a:avLst/>
              <a:gdLst/>
              <a:ahLst/>
              <a:cxnLst/>
              <a:rect r="r" b="b" t="t" l="l"/>
              <a:pathLst>
                <a:path h="6350000" w="2711475">
                  <a:moveTo>
                    <a:pt x="2711475" y="1169060"/>
                  </a:moveTo>
                  <a:cubicBezTo>
                    <a:pt x="2711475" y="3034449"/>
                    <a:pt x="2711475" y="4484599"/>
                    <a:pt x="2711475" y="6350000"/>
                  </a:cubicBezTo>
                  <a:lnTo>
                    <a:pt x="0" y="6350000"/>
                  </a:lnTo>
                  <a:lnTo>
                    <a:pt x="0" y="1533195"/>
                  </a:lnTo>
                  <a:cubicBezTo>
                    <a:pt x="0" y="1022134"/>
                    <a:pt x="0" y="511061"/>
                    <a:pt x="0" y="0"/>
                  </a:cubicBezTo>
                  <a:lnTo>
                    <a:pt x="1146746" y="0"/>
                  </a:lnTo>
                  <a:cubicBezTo>
                    <a:pt x="1668323" y="389687"/>
                    <a:pt x="2189899" y="779374"/>
                    <a:pt x="2711475" y="1169060"/>
                  </a:cubicBezTo>
                  <a:close/>
                </a:path>
              </a:pathLst>
            </a:custGeom>
            <a:blipFill>
              <a:blip r:embed="rId7"/>
              <a:stretch>
                <a:fillRect l="-14744" t="0" r="-41284" b="0"/>
              </a:stretch>
            </a:blipFill>
          </p:spPr>
        </p:sp>
      </p:grpSp>
      <p:sp>
        <p:nvSpPr>
          <p:cNvPr name="TextBox 13" id="13"/>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4" id="14"/>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5" id="15"/>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6" id="16"/>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7" id="17"/>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8" id="18"/>
          <p:cNvSpPr txBox="true"/>
          <p:nvPr/>
        </p:nvSpPr>
        <p:spPr>
          <a:xfrm rot="0">
            <a:off x="5769629" y="1410228"/>
            <a:ext cx="5630748"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FUTURE SCOPE</a:t>
            </a:r>
          </a:p>
        </p:txBody>
      </p:sp>
      <p:grpSp>
        <p:nvGrpSpPr>
          <p:cNvPr name="Group 19" id="19"/>
          <p:cNvGrpSpPr/>
          <p:nvPr/>
        </p:nvGrpSpPr>
        <p:grpSpPr>
          <a:xfrm rot="0">
            <a:off x="5769629" y="930533"/>
            <a:ext cx="1285600" cy="556335"/>
            <a:chOff x="0" y="0"/>
            <a:chExt cx="1714133" cy="741780"/>
          </a:xfrm>
        </p:grpSpPr>
        <p:sp>
          <p:nvSpPr>
            <p:cNvPr name="Freeform 20" id="20"/>
            <p:cNvSpPr/>
            <p:nvPr/>
          </p:nvSpPr>
          <p:spPr>
            <a:xfrm flipH="false" flipV="false" rot="0">
              <a:off x="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1" id="21"/>
            <p:cNvSpPr/>
            <p:nvPr/>
          </p:nvSpPr>
          <p:spPr>
            <a:xfrm flipH="false" flipV="false" rot="0">
              <a:off x="62016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2" id="22"/>
            <p:cNvSpPr/>
            <p:nvPr/>
          </p:nvSpPr>
          <p:spPr>
            <a:xfrm flipH="false" flipV="false" rot="0">
              <a:off x="1240321"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grpSp>
        <p:nvGrpSpPr>
          <p:cNvPr name="Group 23" id="23"/>
          <p:cNvGrpSpPr/>
          <p:nvPr/>
        </p:nvGrpSpPr>
        <p:grpSpPr>
          <a:xfrm rot="0">
            <a:off x="5769629" y="3211461"/>
            <a:ext cx="677751" cy="677751"/>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5" id="2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6237334" y="3377934"/>
            <a:ext cx="10326086" cy="6230620"/>
          </a:xfrm>
          <a:prstGeom prst="rect">
            <a:avLst/>
          </a:prstGeom>
        </p:spPr>
        <p:txBody>
          <a:bodyPr anchor="t" rtlCol="false" tIns="0" lIns="0" bIns="0" rIns="0">
            <a:spAutoFit/>
          </a:bodyPr>
          <a:lstStyle/>
          <a:p>
            <a:pPr algn="just" marL="474976" indent="-237488" lvl="1">
              <a:lnSpc>
                <a:spcPts val="3079"/>
              </a:lnSpc>
              <a:spcBef>
                <a:spcPct val="0"/>
              </a:spcBef>
            </a:pPr>
            <a:r>
              <a:rPr lang="en-US" sz="2199" strike="noStrike" u="none">
                <a:solidFill>
                  <a:srgbClr val="FFFFFF"/>
                </a:solidFill>
                <a:latin typeface="Open Sans"/>
                <a:ea typeface="Open Sans"/>
                <a:cs typeface="Open Sans"/>
                <a:sym typeface="Open Sans"/>
              </a:rPr>
              <a:t>Integration with ATS:</a:t>
            </a:r>
          </a:p>
          <a:p>
            <a:pPr algn="just">
              <a:lnSpc>
                <a:spcPts val="3079"/>
              </a:lnSpc>
              <a:spcBef>
                <a:spcPct val="0"/>
              </a:spcBef>
            </a:pPr>
            <a:r>
              <a:rPr lang="en-US" sz="2199" strike="noStrike" u="none">
                <a:solidFill>
                  <a:srgbClr val="FFFFFF"/>
                </a:solidFill>
                <a:latin typeface="Open Sans"/>
                <a:ea typeface="Open Sans"/>
                <a:cs typeface="Open Sans"/>
                <a:sym typeface="Open Sans"/>
              </a:rPr>
              <a:t>Enhancement: Link with ATS for improved data management and tracking.</a:t>
            </a:r>
          </a:p>
          <a:p>
            <a:pPr algn="just" marL="949952" indent="-474976" lvl="1">
              <a:lnSpc>
                <a:spcPts val="3079"/>
              </a:lnSpc>
              <a:spcBef>
                <a:spcPct val="0"/>
              </a:spcBef>
            </a:pPr>
          </a:p>
          <a:p>
            <a:pPr algn="just" marL="474976" indent="-237488" lvl="1">
              <a:lnSpc>
                <a:spcPts val="3079"/>
              </a:lnSpc>
              <a:spcBef>
                <a:spcPct val="0"/>
              </a:spcBef>
            </a:pPr>
            <a:r>
              <a:rPr lang="en-US" sz="2199" strike="noStrike" u="none">
                <a:solidFill>
                  <a:srgbClr val="FFFFFF"/>
                </a:solidFill>
                <a:latin typeface="Open Sans"/>
                <a:ea typeface="Open Sans"/>
                <a:cs typeface="Open Sans"/>
                <a:sym typeface="Open Sans"/>
              </a:rPr>
              <a:t>Multi-Format Support:</a:t>
            </a:r>
          </a:p>
          <a:p>
            <a:pPr algn="just" marL="949952" indent="-474976" lvl="1">
              <a:lnSpc>
                <a:spcPts val="3079"/>
              </a:lnSpc>
              <a:spcBef>
                <a:spcPct val="0"/>
              </a:spcBef>
            </a:pPr>
            <a:r>
              <a:rPr lang="en-US" sz="2199" strike="noStrike" u="none">
                <a:solidFill>
                  <a:srgbClr val="FFFFFF"/>
                </a:solidFill>
                <a:latin typeface="Open Sans"/>
                <a:ea typeface="Open Sans"/>
                <a:cs typeface="Open Sans"/>
                <a:sym typeface="Open Sans"/>
              </a:rPr>
              <a:t>Enhancement: Support various file formats (e.g., Word, Excel) for flexibility.</a:t>
            </a:r>
          </a:p>
          <a:p>
            <a:pPr algn="just">
              <a:lnSpc>
                <a:spcPts val="3079"/>
              </a:lnSpc>
              <a:spcBef>
                <a:spcPct val="0"/>
              </a:spcBef>
            </a:pPr>
          </a:p>
          <a:p>
            <a:pPr algn="just" marL="474976" indent="-237488" lvl="1">
              <a:lnSpc>
                <a:spcPts val="3079"/>
              </a:lnSpc>
              <a:spcBef>
                <a:spcPct val="0"/>
              </a:spcBef>
            </a:pPr>
            <a:r>
              <a:rPr lang="en-US" sz="2199" strike="noStrike" u="none">
                <a:solidFill>
                  <a:srgbClr val="FFFFFF"/>
                </a:solidFill>
                <a:latin typeface="Open Sans"/>
                <a:ea typeface="Open Sans"/>
                <a:cs typeface="Open Sans"/>
                <a:sym typeface="Open Sans"/>
              </a:rPr>
              <a:t>User Interface Improvements:</a:t>
            </a:r>
          </a:p>
          <a:p>
            <a:pPr algn="just">
              <a:lnSpc>
                <a:spcPts val="3079"/>
              </a:lnSpc>
              <a:spcBef>
                <a:spcPct val="0"/>
              </a:spcBef>
            </a:pPr>
            <a:r>
              <a:rPr lang="en-US" sz="2199" strike="noStrike" u="none">
                <a:solidFill>
                  <a:srgbClr val="FFFFFF"/>
                </a:solidFill>
                <a:latin typeface="Open Sans"/>
                <a:ea typeface="Open Sans"/>
                <a:cs typeface="Open Sans"/>
                <a:sym typeface="Open Sans"/>
              </a:rPr>
              <a:t>Enhancement: Create a user-friendly dashboard for efficient monitoring and reporting.</a:t>
            </a:r>
          </a:p>
          <a:p>
            <a:pPr algn="just" marL="949952" indent="-474976" lvl="1">
              <a:lnSpc>
                <a:spcPts val="3079"/>
              </a:lnSpc>
              <a:spcBef>
                <a:spcPct val="0"/>
              </a:spcBef>
            </a:pPr>
          </a:p>
          <a:p>
            <a:pPr algn="just" marL="474976" indent="-237488" lvl="1">
              <a:lnSpc>
                <a:spcPts val="3079"/>
              </a:lnSpc>
              <a:spcBef>
                <a:spcPct val="0"/>
              </a:spcBef>
            </a:pPr>
            <a:r>
              <a:rPr lang="en-US" sz="2199" strike="noStrike" u="none">
                <a:solidFill>
                  <a:srgbClr val="FFFFFF"/>
                </a:solidFill>
                <a:latin typeface="Open Sans"/>
                <a:ea typeface="Open Sans"/>
                <a:cs typeface="Open Sans"/>
                <a:sym typeface="Open Sans"/>
              </a:rPr>
              <a:t>Globalization:</a:t>
            </a:r>
          </a:p>
          <a:p>
            <a:pPr algn="just" marL="949952" indent="-474976" lvl="1">
              <a:lnSpc>
                <a:spcPts val="3079"/>
              </a:lnSpc>
              <a:spcBef>
                <a:spcPct val="0"/>
              </a:spcBef>
            </a:pPr>
            <a:r>
              <a:rPr lang="en-US" sz="2199" strike="noStrike" u="none">
                <a:solidFill>
                  <a:srgbClr val="FFFFFF"/>
                </a:solidFill>
                <a:latin typeface="Open Sans"/>
                <a:ea typeface="Open Sans"/>
                <a:cs typeface="Open Sans"/>
                <a:sym typeface="Open Sans"/>
              </a:rPr>
              <a:t>Enhancement: Enable multi-language support to address diverse recruitment needs.</a:t>
            </a:r>
          </a:p>
          <a:p>
            <a:pPr algn="just" marL="474976" indent="-237488" lvl="1">
              <a:lnSpc>
                <a:spcPts val="3079"/>
              </a:lnSpc>
              <a:spcBef>
                <a:spcPct val="0"/>
              </a:spcBef>
            </a:pPr>
          </a:p>
        </p:txBody>
      </p:sp>
      <p:sp>
        <p:nvSpPr>
          <p:cNvPr name="TextBox 27" id="27"/>
          <p:cNvSpPr txBox="true"/>
          <p:nvPr/>
        </p:nvSpPr>
        <p:spPr>
          <a:xfrm rot="0">
            <a:off x="5860449" y="3387459"/>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01</a:t>
            </a:r>
          </a:p>
        </p:txBody>
      </p:sp>
      <p:grpSp>
        <p:nvGrpSpPr>
          <p:cNvPr name="Group 28" id="28"/>
          <p:cNvGrpSpPr/>
          <p:nvPr/>
        </p:nvGrpSpPr>
        <p:grpSpPr>
          <a:xfrm rot="0">
            <a:off x="5769629" y="4804625"/>
            <a:ext cx="677751" cy="677751"/>
            <a:chOff x="0" y="0"/>
            <a:chExt cx="903667" cy="903667"/>
          </a:xfrm>
        </p:grpSpPr>
        <p:grpSp>
          <p:nvGrpSpPr>
            <p:cNvPr name="Group 29" id="29"/>
            <p:cNvGrpSpPr/>
            <p:nvPr/>
          </p:nvGrpSpPr>
          <p:grpSpPr>
            <a:xfrm rot="0">
              <a:off x="0" y="0"/>
              <a:ext cx="903667" cy="903667"/>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1" id="31"/>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2" id="32"/>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02</a:t>
              </a:r>
            </a:p>
          </p:txBody>
        </p:sp>
      </p:grpSp>
      <p:grpSp>
        <p:nvGrpSpPr>
          <p:cNvPr name="Group 33" id="33"/>
          <p:cNvGrpSpPr/>
          <p:nvPr/>
        </p:nvGrpSpPr>
        <p:grpSpPr>
          <a:xfrm rot="0">
            <a:off x="5769629" y="6396775"/>
            <a:ext cx="677751" cy="677751"/>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5" id="3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6" id="36"/>
          <p:cNvSpPr txBox="true"/>
          <p:nvPr/>
        </p:nvSpPr>
        <p:spPr>
          <a:xfrm rot="0">
            <a:off x="5860449" y="657277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03</a:t>
            </a:r>
          </a:p>
        </p:txBody>
      </p:sp>
      <p:grpSp>
        <p:nvGrpSpPr>
          <p:cNvPr name="Group 37" id="37"/>
          <p:cNvGrpSpPr/>
          <p:nvPr/>
        </p:nvGrpSpPr>
        <p:grpSpPr>
          <a:xfrm rot="0">
            <a:off x="5678808" y="7988926"/>
            <a:ext cx="677751" cy="677751"/>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9" id="39"/>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40" id="40"/>
          <p:cNvSpPr txBox="true"/>
          <p:nvPr/>
        </p:nvSpPr>
        <p:spPr>
          <a:xfrm rot="0">
            <a:off x="5769629" y="8164924"/>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133368" y="1219200"/>
            <a:ext cx="7238574" cy="10227524"/>
            <a:chOff x="0" y="0"/>
            <a:chExt cx="4462780" cy="6305550"/>
          </a:xfrm>
        </p:grpSpPr>
        <p:sp>
          <p:nvSpPr>
            <p:cNvPr name="Freeform 9" id="9"/>
            <p:cNvSpPr/>
            <p:nvPr/>
          </p:nvSpPr>
          <p:spPr>
            <a:xfrm flipH="false" flipV="false" rot="0">
              <a:off x="0" y="0"/>
              <a:ext cx="4462780" cy="6305550"/>
            </a:xfrm>
            <a:custGeom>
              <a:avLst/>
              <a:gdLst/>
              <a:ahLst/>
              <a:cxnLst/>
              <a:rect r="r" b="b" t="t" l="l"/>
              <a:pathLst>
                <a:path h="6305550" w="4462780">
                  <a:moveTo>
                    <a:pt x="0" y="0"/>
                  </a:moveTo>
                  <a:lnTo>
                    <a:pt x="4462780" y="594360"/>
                  </a:lnTo>
                  <a:lnTo>
                    <a:pt x="3385820" y="6305550"/>
                  </a:lnTo>
                  <a:lnTo>
                    <a:pt x="1062990" y="5552440"/>
                  </a:lnTo>
                  <a:lnTo>
                    <a:pt x="1076960" y="4930140"/>
                  </a:lnTo>
                  <a:lnTo>
                    <a:pt x="198120" y="4716780"/>
                  </a:lnTo>
                  <a:close/>
                </a:path>
              </a:pathLst>
            </a:custGeom>
            <a:solidFill>
              <a:srgbClr val="12F1FF"/>
            </a:solidFill>
            <a:ln w="12700">
              <a:solidFill>
                <a:srgbClr val="000000"/>
              </a:solidFill>
            </a:ln>
          </p:spPr>
        </p:sp>
      </p:grpSp>
      <p:grpSp>
        <p:nvGrpSpPr>
          <p:cNvPr name="Group 10" id="10"/>
          <p:cNvGrpSpPr/>
          <p:nvPr/>
        </p:nvGrpSpPr>
        <p:grpSpPr>
          <a:xfrm rot="0">
            <a:off x="1681488" y="1522689"/>
            <a:ext cx="7238574" cy="10227524"/>
            <a:chOff x="0" y="0"/>
            <a:chExt cx="4462780" cy="6305550"/>
          </a:xfrm>
        </p:grpSpPr>
        <p:sp>
          <p:nvSpPr>
            <p:cNvPr name="Freeform 11" id="11"/>
            <p:cNvSpPr/>
            <p:nvPr/>
          </p:nvSpPr>
          <p:spPr>
            <a:xfrm flipH="false" flipV="false" rot="0">
              <a:off x="0" y="0"/>
              <a:ext cx="4462780" cy="6305550"/>
            </a:xfrm>
            <a:custGeom>
              <a:avLst/>
              <a:gdLst/>
              <a:ahLst/>
              <a:cxnLst/>
              <a:rect r="r" b="b" t="t" l="l"/>
              <a:pathLst>
                <a:path h="6305550" w="4462780">
                  <a:moveTo>
                    <a:pt x="0" y="0"/>
                  </a:moveTo>
                  <a:lnTo>
                    <a:pt x="4462780" y="594360"/>
                  </a:lnTo>
                  <a:lnTo>
                    <a:pt x="3385820" y="6305550"/>
                  </a:lnTo>
                  <a:lnTo>
                    <a:pt x="1062990" y="5552440"/>
                  </a:lnTo>
                  <a:lnTo>
                    <a:pt x="1076960" y="4930140"/>
                  </a:lnTo>
                  <a:lnTo>
                    <a:pt x="198120" y="4716780"/>
                  </a:lnTo>
                  <a:close/>
                </a:path>
              </a:pathLst>
            </a:custGeom>
            <a:blipFill>
              <a:blip r:embed="rId7"/>
              <a:stretch>
                <a:fillRect l="-75592" t="0" r="-75592" b="0"/>
              </a:stretch>
            </a:blipFill>
          </p:spPr>
        </p:sp>
      </p:grpSp>
      <p:sp>
        <p:nvSpPr>
          <p:cNvPr name="TextBox 12" id="12"/>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7" id="17"/>
          <p:cNvSpPr txBox="true"/>
          <p:nvPr/>
        </p:nvSpPr>
        <p:spPr>
          <a:xfrm rot="0">
            <a:off x="10440226" y="1907574"/>
            <a:ext cx="4623519"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CONCLUSION</a:t>
            </a:r>
          </a:p>
        </p:txBody>
      </p:sp>
      <p:sp>
        <p:nvSpPr>
          <p:cNvPr name="Freeform 18" id="18"/>
          <p:cNvSpPr/>
          <p:nvPr/>
        </p:nvSpPr>
        <p:spPr>
          <a:xfrm flipH="false" flipV="false" rot="0">
            <a:off x="10440226" y="1522689"/>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9" id="19"/>
          <p:cNvSpPr/>
          <p:nvPr/>
        </p:nvSpPr>
        <p:spPr>
          <a:xfrm flipH="false" flipV="false" rot="0">
            <a:off x="10905347" y="1522689"/>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11370467" y="1522689"/>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1" id="21"/>
          <p:cNvSpPr txBox="true"/>
          <p:nvPr/>
        </p:nvSpPr>
        <p:spPr>
          <a:xfrm rot="0">
            <a:off x="10022899" y="3502091"/>
            <a:ext cx="7236401" cy="5840095"/>
          </a:xfrm>
          <a:prstGeom prst="rect">
            <a:avLst/>
          </a:prstGeom>
        </p:spPr>
        <p:txBody>
          <a:bodyPr anchor="t" rtlCol="false" tIns="0" lIns="0" bIns="0" rIns="0">
            <a:spAutoFit/>
          </a:bodyPr>
          <a:lstStyle/>
          <a:p>
            <a:pPr algn="just">
              <a:lnSpc>
                <a:spcPts val="3079"/>
              </a:lnSpc>
              <a:spcBef>
                <a:spcPct val="0"/>
              </a:spcBef>
            </a:pPr>
            <a:r>
              <a:rPr lang="en-US" sz="2199" strike="noStrike" u="none">
                <a:solidFill>
                  <a:srgbClr val="FFFFFF"/>
                </a:solidFill>
                <a:latin typeface="Open Sans"/>
                <a:ea typeface="Open Sans"/>
                <a:cs typeface="Open Sans"/>
                <a:sym typeface="Open Sans"/>
              </a:rPr>
              <a:t>Our automated resume screening and submission system significantly enhances the recruitment process for HR teams by improving efficiency, accuracy, and scalability. </a:t>
            </a:r>
          </a:p>
          <a:p>
            <a:pPr algn="just">
              <a:lnSpc>
                <a:spcPts val="3079"/>
              </a:lnSpc>
              <a:spcBef>
                <a:spcPct val="0"/>
              </a:spcBef>
            </a:pPr>
            <a:r>
              <a:rPr lang="en-US" sz="2199" strike="noStrike" u="none">
                <a:solidFill>
                  <a:srgbClr val="FFFFFF"/>
                </a:solidFill>
                <a:latin typeface="Open Sans"/>
                <a:ea typeface="Open Sans"/>
                <a:cs typeface="Open Sans"/>
                <a:sym typeface="Open Sans"/>
              </a:rPr>
              <a:t>By leveraging RPA and OCR technologies, we streamline the workflow, reduce manual errors, and create comprehensive audit trails. </a:t>
            </a:r>
          </a:p>
          <a:p>
            <a:pPr algn="just">
              <a:lnSpc>
                <a:spcPts val="3079"/>
              </a:lnSpc>
              <a:spcBef>
                <a:spcPct val="0"/>
              </a:spcBef>
            </a:pPr>
            <a:r>
              <a:rPr lang="en-US" sz="2199" strike="noStrike" u="none">
                <a:solidFill>
                  <a:srgbClr val="FFFFFF"/>
                </a:solidFill>
                <a:latin typeface="Open Sans"/>
                <a:ea typeface="Open Sans"/>
                <a:cs typeface="Open Sans"/>
                <a:sym typeface="Open Sans"/>
              </a:rPr>
              <a:t>As we look to the future, further integrations, multi-format support, and user-friendly enhancements will position our solution as a vital tool in modern recruitment practices. </a:t>
            </a:r>
          </a:p>
          <a:p>
            <a:pPr algn="just" marL="474976" indent="-237488" lvl="1">
              <a:lnSpc>
                <a:spcPts val="3079"/>
              </a:lnSpc>
              <a:spcBef>
                <a:spcPct val="0"/>
              </a:spcBef>
            </a:pPr>
            <a:r>
              <a:rPr lang="en-US" sz="2199" strike="noStrike" u="none">
                <a:solidFill>
                  <a:srgbClr val="FFFFFF"/>
                </a:solidFill>
                <a:latin typeface="Open Sans"/>
                <a:ea typeface="Open Sans"/>
                <a:cs typeface="Open Sans"/>
                <a:sym typeface="Open Sans"/>
              </a:rPr>
              <a:t>Ultimately, this project not only addresses current challenges but also paves the way for more effective and data-driven hiring strategies.</a:t>
            </a:r>
          </a:p>
          <a:p>
            <a:pPr algn="just" marL="474976" indent="-237488" lvl="1">
              <a:lnSpc>
                <a:spcPts val="307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2843386" y="4189844"/>
            <a:ext cx="1218296" cy="1907312"/>
          </a:xfrm>
          <a:custGeom>
            <a:avLst/>
            <a:gdLst/>
            <a:ahLst/>
            <a:cxnLst/>
            <a:rect r="r" b="b" t="t" l="l"/>
            <a:pathLst>
              <a:path h="1907312" w="1218296">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0" id="10"/>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1" id="11"/>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2" id="12"/>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3" id="13"/>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4" id="14"/>
          <p:cNvSpPr txBox="true"/>
          <p:nvPr/>
        </p:nvSpPr>
        <p:spPr>
          <a:xfrm rot="0">
            <a:off x="4061681" y="3220694"/>
            <a:ext cx="10164638" cy="3464612"/>
          </a:xfrm>
          <a:prstGeom prst="rect">
            <a:avLst/>
          </a:prstGeom>
        </p:spPr>
        <p:txBody>
          <a:bodyPr anchor="t" rtlCol="false" tIns="0" lIns="0" bIns="0" rIns="0">
            <a:spAutoFit/>
          </a:bodyPr>
          <a:lstStyle/>
          <a:p>
            <a:pPr algn="ctr">
              <a:lnSpc>
                <a:spcPts val="28402"/>
              </a:lnSpc>
              <a:spcBef>
                <a:spcPct val="0"/>
              </a:spcBef>
            </a:pPr>
            <a:r>
              <a:rPr lang="en-US" sz="20287">
                <a:solidFill>
                  <a:srgbClr val="FFFFFF"/>
                </a:solidFill>
                <a:latin typeface="TT Octosquares Compressed"/>
                <a:ea typeface="TT Octosquares Compressed"/>
                <a:cs typeface="TT Octosquares Compressed"/>
                <a:sym typeface="TT Octosquares Compressed"/>
              </a:rPr>
              <a:t>THANK YOU</a:t>
            </a:r>
          </a:p>
        </p:txBody>
      </p:sp>
      <p:sp>
        <p:nvSpPr>
          <p:cNvPr name="Freeform 15" id="15"/>
          <p:cNvSpPr/>
          <p:nvPr/>
        </p:nvSpPr>
        <p:spPr>
          <a:xfrm flipH="false" flipV="false" rot="0">
            <a:off x="2105520" y="4471286"/>
            <a:ext cx="858754" cy="1344429"/>
          </a:xfrm>
          <a:custGeom>
            <a:avLst/>
            <a:gdLst/>
            <a:ahLst/>
            <a:cxnLst/>
            <a:rect r="r" b="b" t="t" l="l"/>
            <a:pathLst>
              <a:path h="1344429" w="858754">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1390081" y="4650573"/>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7" id="17"/>
          <p:cNvSpPr/>
          <p:nvPr/>
        </p:nvSpPr>
        <p:spPr>
          <a:xfrm flipH="false" flipV="false" rot="-10800000">
            <a:off x="14226319" y="4189844"/>
            <a:ext cx="1218296" cy="1907312"/>
          </a:xfrm>
          <a:custGeom>
            <a:avLst/>
            <a:gdLst/>
            <a:ahLst/>
            <a:cxnLst/>
            <a:rect r="r" b="b" t="t" l="l"/>
            <a:pathLst>
              <a:path h="1907312" w="1218296">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8" id="18"/>
          <p:cNvSpPr/>
          <p:nvPr/>
        </p:nvSpPr>
        <p:spPr>
          <a:xfrm flipH="false" flipV="false" rot="-10800000">
            <a:off x="15323726" y="4471286"/>
            <a:ext cx="858754" cy="1344429"/>
          </a:xfrm>
          <a:custGeom>
            <a:avLst/>
            <a:gdLst/>
            <a:ahLst/>
            <a:cxnLst/>
            <a:rect r="r" b="b" t="t" l="l"/>
            <a:pathLst>
              <a:path h="1344429" w="858754">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9" id="19"/>
          <p:cNvSpPr/>
          <p:nvPr/>
        </p:nvSpPr>
        <p:spPr>
          <a:xfrm flipH="false" flipV="false" rot="-10800000">
            <a:off x="16268205" y="4650573"/>
            <a:ext cx="629715" cy="985855"/>
          </a:xfrm>
          <a:custGeom>
            <a:avLst/>
            <a:gdLst/>
            <a:ahLst/>
            <a:cxnLst/>
            <a:rect r="r" b="b" t="t" l="l"/>
            <a:pathLst>
              <a:path h="985855" w="62971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3670469" y="5892889"/>
            <a:ext cx="5152168" cy="4882375"/>
            <a:chOff x="0" y="0"/>
            <a:chExt cx="6353786" cy="6021070"/>
          </a:xfrm>
        </p:grpSpPr>
        <p:sp>
          <p:nvSpPr>
            <p:cNvPr name="Freeform 6" id="6"/>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7"/>
              <a:stretch>
                <a:fillRect l="-21117" t="0" r="-21117" b="0"/>
              </a:stretch>
            </a:blipFill>
          </p:spPr>
        </p:sp>
      </p:grpSp>
      <p:grpSp>
        <p:nvGrpSpPr>
          <p:cNvPr name="Group 7" id="7"/>
          <p:cNvGrpSpPr/>
          <p:nvPr/>
        </p:nvGrpSpPr>
        <p:grpSpPr>
          <a:xfrm rot="0">
            <a:off x="14250090" y="1479878"/>
            <a:ext cx="4656868" cy="4413011"/>
            <a:chOff x="0" y="0"/>
            <a:chExt cx="6353786" cy="6021070"/>
          </a:xfrm>
        </p:grpSpPr>
        <p:sp>
          <p:nvSpPr>
            <p:cNvPr name="Freeform 8" id="8"/>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8"/>
              <a:stretch>
                <a:fillRect l="-26608" t="0" r="-12749" b="0"/>
              </a:stretch>
            </a:blipFill>
          </p:spPr>
        </p:sp>
      </p:grpSp>
      <p:grpSp>
        <p:nvGrpSpPr>
          <p:cNvPr name="Group 9" id="9"/>
          <p:cNvGrpSpPr/>
          <p:nvPr/>
        </p:nvGrpSpPr>
        <p:grpSpPr>
          <a:xfrm rot="-5400000">
            <a:off x="17631481" y="8597471"/>
            <a:ext cx="924223" cy="397435"/>
            <a:chOff x="0" y="0"/>
            <a:chExt cx="1347239" cy="579341"/>
          </a:xfrm>
        </p:grpSpPr>
        <p:sp>
          <p:nvSpPr>
            <p:cNvPr name="Freeform 10" id="10"/>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11" id="11"/>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7" id="17"/>
          <p:cNvSpPr txBox="true"/>
          <p:nvPr/>
        </p:nvSpPr>
        <p:spPr>
          <a:xfrm rot="0">
            <a:off x="1914299" y="1620315"/>
            <a:ext cx="5630748" cy="2989908"/>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PROBLEM STATEMENT</a:t>
            </a:r>
          </a:p>
        </p:txBody>
      </p:sp>
      <p:grpSp>
        <p:nvGrpSpPr>
          <p:cNvPr name="Group 18" id="18"/>
          <p:cNvGrpSpPr/>
          <p:nvPr/>
        </p:nvGrpSpPr>
        <p:grpSpPr>
          <a:xfrm rot="0">
            <a:off x="1590555" y="1235430"/>
            <a:ext cx="1285600" cy="556335"/>
            <a:chOff x="0" y="0"/>
            <a:chExt cx="1714133" cy="741780"/>
          </a:xfrm>
        </p:grpSpPr>
        <p:sp>
          <p:nvSpPr>
            <p:cNvPr name="Freeform 19" id="19"/>
            <p:cNvSpPr/>
            <p:nvPr/>
          </p:nvSpPr>
          <p:spPr>
            <a:xfrm flipH="false" flipV="false" rot="0">
              <a:off x="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0" id="20"/>
            <p:cNvSpPr/>
            <p:nvPr/>
          </p:nvSpPr>
          <p:spPr>
            <a:xfrm flipH="false" flipV="false" rot="0">
              <a:off x="62016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1" id="21"/>
            <p:cNvSpPr/>
            <p:nvPr/>
          </p:nvSpPr>
          <p:spPr>
            <a:xfrm flipH="false" flipV="false" rot="0">
              <a:off x="1240321"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
        <p:nvSpPr>
          <p:cNvPr name="TextBox 22" id="22"/>
          <p:cNvSpPr txBox="true"/>
          <p:nvPr/>
        </p:nvSpPr>
        <p:spPr>
          <a:xfrm rot="0">
            <a:off x="1681488" y="5284638"/>
            <a:ext cx="9385015" cy="4277995"/>
          </a:xfrm>
          <a:prstGeom prst="rect">
            <a:avLst/>
          </a:prstGeom>
        </p:spPr>
        <p:txBody>
          <a:bodyPr anchor="t" rtlCol="false" tIns="0" lIns="0" bIns="0" rIns="0">
            <a:spAutoFit/>
          </a:bodyPr>
          <a:lstStyle/>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Human Resources (HR) teams are often inundated with a high volume of resumes, making the manual review process tedious and time-consuming. </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This approach not only increases the risk of human error but also leads to potential oversight of qualified candidates. The lack of automation in the initial screening phase hinders efficiency and productivity, necessitating a streamlined solution. </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By automating the resume screening and candidate data submission process, we can significantly reduce the time spent on manual tasks, improve accuracy, and maintain an organized audit trail for future reference.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3670469" y="5892889"/>
            <a:ext cx="5152168" cy="4882375"/>
            <a:chOff x="0" y="0"/>
            <a:chExt cx="6353786" cy="6021070"/>
          </a:xfrm>
        </p:grpSpPr>
        <p:sp>
          <p:nvSpPr>
            <p:cNvPr name="Freeform 6" id="6"/>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7"/>
              <a:stretch>
                <a:fillRect l="-21117" t="0" r="-21117" b="0"/>
              </a:stretch>
            </a:blipFill>
          </p:spPr>
        </p:sp>
      </p:grpSp>
      <p:grpSp>
        <p:nvGrpSpPr>
          <p:cNvPr name="Group 7" id="7"/>
          <p:cNvGrpSpPr/>
          <p:nvPr/>
        </p:nvGrpSpPr>
        <p:grpSpPr>
          <a:xfrm rot="0">
            <a:off x="14250090" y="1479878"/>
            <a:ext cx="4656868" cy="4413011"/>
            <a:chOff x="0" y="0"/>
            <a:chExt cx="6353786" cy="6021070"/>
          </a:xfrm>
        </p:grpSpPr>
        <p:sp>
          <p:nvSpPr>
            <p:cNvPr name="Freeform 8" id="8"/>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8"/>
              <a:stretch>
                <a:fillRect l="-26608" t="0" r="-12749" b="0"/>
              </a:stretch>
            </a:blipFill>
          </p:spPr>
        </p:sp>
      </p:grpSp>
      <p:grpSp>
        <p:nvGrpSpPr>
          <p:cNvPr name="Group 9" id="9"/>
          <p:cNvGrpSpPr/>
          <p:nvPr/>
        </p:nvGrpSpPr>
        <p:grpSpPr>
          <a:xfrm rot="-5400000">
            <a:off x="17631481" y="8597471"/>
            <a:ext cx="924223" cy="397435"/>
            <a:chOff x="0" y="0"/>
            <a:chExt cx="1347239" cy="579341"/>
          </a:xfrm>
        </p:grpSpPr>
        <p:sp>
          <p:nvSpPr>
            <p:cNvPr name="Freeform 10" id="10"/>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11" id="11"/>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7" id="17"/>
          <p:cNvSpPr txBox="true"/>
          <p:nvPr/>
        </p:nvSpPr>
        <p:spPr>
          <a:xfrm rot="0">
            <a:off x="1914299" y="1620315"/>
            <a:ext cx="5020839" cy="2989908"/>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OBJECTIVE</a:t>
            </a:r>
          </a:p>
        </p:txBody>
      </p:sp>
      <p:grpSp>
        <p:nvGrpSpPr>
          <p:cNvPr name="Group 18" id="18"/>
          <p:cNvGrpSpPr/>
          <p:nvPr/>
        </p:nvGrpSpPr>
        <p:grpSpPr>
          <a:xfrm rot="0">
            <a:off x="1590555" y="1235430"/>
            <a:ext cx="1285600" cy="556335"/>
            <a:chOff x="0" y="0"/>
            <a:chExt cx="1714133" cy="741780"/>
          </a:xfrm>
        </p:grpSpPr>
        <p:sp>
          <p:nvSpPr>
            <p:cNvPr name="Freeform 19" id="19"/>
            <p:cNvSpPr/>
            <p:nvPr/>
          </p:nvSpPr>
          <p:spPr>
            <a:xfrm flipH="false" flipV="false" rot="0">
              <a:off x="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0" id="20"/>
            <p:cNvSpPr/>
            <p:nvPr/>
          </p:nvSpPr>
          <p:spPr>
            <a:xfrm flipH="false" flipV="false" rot="0">
              <a:off x="62016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1" id="21"/>
            <p:cNvSpPr/>
            <p:nvPr/>
          </p:nvSpPr>
          <p:spPr>
            <a:xfrm flipH="false" flipV="false" rot="0">
              <a:off x="1240321"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
        <p:nvSpPr>
          <p:cNvPr name="TextBox 22" id="22"/>
          <p:cNvSpPr txBox="true"/>
          <p:nvPr/>
        </p:nvSpPr>
        <p:spPr>
          <a:xfrm rot="0">
            <a:off x="1681488" y="5284638"/>
            <a:ext cx="9385015" cy="2715895"/>
          </a:xfrm>
          <a:prstGeom prst="rect">
            <a:avLst/>
          </a:prstGeom>
        </p:spPr>
        <p:txBody>
          <a:bodyPr anchor="t" rtlCol="false" tIns="0" lIns="0" bIns="0" rIns="0">
            <a:spAutoFit/>
          </a:bodyPr>
          <a:lstStyle/>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To develop an automated bot that streamlines the recruitment process by efficiently screening resumes and inputting candidate details into a Microsoft Form. </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This solution aims to enhance the productivity of HR teams by reducing manual workload, minimizing errors, and ensuring accurate record-keeping of all processed applications.</a:t>
            </a:r>
          </a:p>
          <a:p>
            <a:pPr algn="just">
              <a:lnSpc>
                <a:spcPts val="307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9" id="9"/>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0" id="10"/>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1" id="11"/>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2" id="12"/>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3" id="13"/>
          <p:cNvSpPr txBox="true"/>
          <p:nvPr/>
        </p:nvSpPr>
        <p:spPr>
          <a:xfrm rot="0">
            <a:off x="1681488" y="1885637"/>
            <a:ext cx="7080898"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PROJECT OVERVIEW</a:t>
            </a:r>
          </a:p>
        </p:txBody>
      </p:sp>
      <p:grpSp>
        <p:nvGrpSpPr>
          <p:cNvPr name="Group 14" id="14"/>
          <p:cNvGrpSpPr/>
          <p:nvPr/>
        </p:nvGrpSpPr>
        <p:grpSpPr>
          <a:xfrm rot="0">
            <a:off x="1495444" y="1295852"/>
            <a:ext cx="1285600" cy="556335"/>
            <a:chOff x="0" y="0"/>
            <a:chExt cx="1714133" cy="741780"/>
          </a:xfrm>
        </p:grpSpPr>
        <p:sp>
          <p:nvSpPr>
            <p:cNvPr name="Freeform 15" id="15"/>
            <p:cNvSpPr/>
            <p:nvPr/>
          </p:nvSpPr>
          <p:spPr>
            <a:xfrm flipH="false" flipV="false" rot="0">
              <a:off x="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6" id="16"/>
            <p:cNvSpPr/>
            <p:nvPr/>
          </p:nvSpPr>
          <p:spPr>
            <a:xfrm flipH="false" flipV="false" rot="0">
              <a:off x="62016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7" id="17"/>
            <p:cNvSpPr/>
            <p:nvPr/>
          </p:nvSpPr>
          <p:spPr>
            <a:xfrm flipH="false" flipV="false" rot="0">
              <a:off x="1240321"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18" id="18"/>
          <p:cNvSpPr txBox="true"/>
          <p:nvPr/>
        </p:nvSpPr>
        <p:spPr>
          <a:xfrm rot="0">
            <a:off x="1719043" y="3710017"/>
            <a:ext cx="14086686" cy="5840095"/>
          </a:xfrm>
          <a:prstGeom prst="rect">
            <a:avLst/>
          </a:prstGeom>
        </p:spPr>
        <p:txBody>
          <a:bodyPr anchor="t" rtlCol="false" tIns="0" lIns="0" bIns="0" rIns="0">
            <a:spAutoFit/>
          </a:bodyPr>
          <a:lstStyle/>
          <a:p>
            <a:pPr algn="just">
              <a:lnSpc>
                <a:spcPts val="3079"/>
              </a:lnSpc>
            </a:pPr>
            <a:r>
              <a:rPr lang="en-US" sz="2199">
                <a:solidFill>
                  <a:srgbClr val="FFFFFF"/>
                </a:solidFill>
                <a:latin typeface="Open Sans"/>
                <a:ea typeface="Open Sans"/>
                <a:cs typeface="Open Sans"/>
                <a:sym typeface="Open Sans"/>
              </a:rPr>
              <a:t> The solution leverages Robotic Process Automation (RPA) to streamline the recruitment workflow.</a:t>
            </a:r>
          </a:p>
          <a:p>
            <a:pPr algn="just">
              <a:lnSpc>
                <a:spcPts val="3079"/>
              </a:lnSpc>
            </a:pP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Email Integration: The bot retrieves emails with the subject line “STGi | New Hire(s)” to identify incoming resumes.</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PDF Processing: It downloads PDF attachments and utilizes Optical Character Recognition (OCR) to extract key candidate details such as name, education, skills, and years of experience.</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Form Automation: Extracted data is automatically populated into a designated Microsoft Form, eliminating the need for manual input.</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Audit Trail: The bot generates a daily audit report summarizing all processed applications, which is emailed to stakeholders for review.</a:t>
            </a:r>
          </a:p>
          <a:p>
            <a:pPr algn="just" marL="474976" indent="-237488" lvl="1">
              <a:lnSpc>
                <a:spcPts val="3079"/>
              </a:lnSpc>
              <a:buFont typeface="Arial"/>
              <a:buChar char="•"/>
            </a:pPr>
            <a:r>
              <a:rPr lang="en-US" sz="2199">
                <a:solidFill>
                  <a:srgbClr val="FFFFFF"/>
                </a:solidFill>
                <a:latin typeface="Open Sans"/>
                <a:ea typeface="Open Sans"/>
                <a:cs typeface="Open Sans"/>
                <a:sym typeface="Open Sans"/>
              </a:rPr>
              <a:t>Error Management: Robust error handling mechanisms ensure smooth operation, providing logs for troubleshooting and auditing purposes.</a:t>
            </a:r>
          </a:p>
          <a:p>
            <a:pPr algn="just">
              <a:lnSpc>
                <a:spcPts val="3079"/>
              </a:lnSpc>
            </a:pPr>
          </a:p>
          <a:p>
            <a:pPr algn="just">
              <a:lnSpc>
                <a:spcPts val="3079"/>
              </a:lnSpc>
              <a:spcBef>
                <a:spcPct val="0"/>
              </a:spcBef>
            </a:pPr>
            <a:r>
              <a:rPr lang="en-US" sz="2199">
                <a:solidFill>
                  <a:srgbClr val="FFFFFF"/>
                </a:solidFill>
                <a:latin typeface="Open Sans"/>
                <a:ea typeface="Open Sans"/>
                <a:cs typeface="Open Sans"/>
                <a:sym typeface="Open Sans"/>
              </a:rPr>
              <a:t>This automated solution aims to significantly reduce the time spent on initial resume screenings, improve accuracy, and enhance overall recruitment efficiency.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7362339" y="2914524"/>
            <a:ext cx="6509860" cy="2228976"/>
            <a:chOff x="0" y="0"/>
            <a:chExt cx="6350000" cy="2174240"/>
          </a:xfrm>
        </p:grpSpPr>
        <p:sp>
          <p:nvSpPr>
            <p:cNvPr name="Freeform 9" id="9"/>
            <p:cNvSpPr/>
            <p:nvPr/>
          </p:nvSpPr>
          <p:spPr>
            <a:xfrm flipH="false" flipV="false" rot="0">
              <a:off x="0" y="0"/>
              <a:ext cx="6350000" cy="2174240"/>
            </a:xfrm>
            <a:custGeom>
              <a:avLst/>
              <a:gdLst/>
              <a:ahLst/>
              <a:cxnLst/>
              <a:rect r="r" b="b" t="t" l="l"/>
              <a:pathLst>
                <a:path h="2174240" w="6350000">
                  <a:moveTo>
                    <a:pt x="6350000" y="0"/>
                  </a:moveTo>
                  <a:lnTo>
                    <a:pt x="6350000" y="2174240"/>
                  </a:lnTo>
                  <a:lnTo>
                    <a:pt x="647700" y="2174240"/>
                  </a:lnTo>
                  <a:lnTo>
                    <a:pt x="0" y="0"/>
                  </a:lnTo>
                  <a:close/>
                </a:path>
              </a:pathLst>
            </a:custGeom>
            <a:solidFill>
              <a:srgbClr val="12F1FF"/>
            </a:solidFill>
            <a:ln w="12700">
              <a:solidFill>
                <a:srgbClr val="000000"/>
              </a:solidFill>
            </a:ln>
          </p:spPr>
        </p:sp>
      </p:grpSp>
      <p:grpSp>
        <p:nvGrpSpPr>
          <p:cNvPr name="Group 10" id="10"/>
          <p:cNvGrpSpPr/>
          <p:nvPr/>
        </p:nvGrpSpPr>
        <p:grpSpPr>
          <a:xfrm rot="0">
            <a:off x="7189484" y="1028700"/>
            <a:ext cx="11098516" cy="3800132"/>
            <a:chOff x="0" y="0"/>
            <a:chExt cx="6350000" cy="2174240"/>
          </a:xfrm>
        </p:grpSpPr>
        <p:sp>
          <p:nvSpPr>
            <p:cNvPr name="Freeform 11" id="11"/>
            <p:cNvSpPr/>
            <p:nvPr/>
          </p:nvSpPr>
          <p:spPr>
            <a:xfrm flipH="false" flipV="false" rot="0">
              <a:off x="0" y="0"/>
              <a:ext cx="6350000" cy="2174240"/>
            </a:xfrm>
            <a:custGeom>
              <a:avLst/>
              <a:gdLst/>
              <a:ahLst/>
              <a:cxnLst/>
              <a:rect r="r" b="b" t="t" l="l"/>
              <a:pathLst>
                <a:path h="2174240" w="6350000">
                  <a:moveTo>
                    <a:pt x="6350000" y="0"/>
                  </a:moveTo>
                  <a:lnTo>
                    <a:pt x="6350000" y="2174240"/>
                  </a:lnTo>
                  <a:lnTo>
                    <a:pt x="647700" y="2174240"/>
                  </a:lnTo>
                  <a:lnTo>
                    <a:pt x="0" y="0"/>
                  </a:lnTo>
                  <a:close/>
                </a:path>
              </a:pathLst>
            </a:custGeom>
            <a:blipFill>
              <a:blip r:embed="rId7"/>
              <a:stretch>
                <a:fillRect l="0" t="-42321" r="0" b="-52260"/>
              </a:stretch>
            </a:blipFill>
          </p:spPr>
        </p:sp>
      </p:grpSp>
      <p:sp>
        <p:nvSpPr>
          <p:cNvPr name="TextBox 12" id="12"/>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7" id="17"/>
          <p:cNvSpPr txBox="true"/>
          <p:nvPr/>
        </p:nvSpPr>
        <p:spPr>
          <a:xfrm rot="0">
            <a:off x="1850798" y="3079456"/>
            <a:ext cx="4770406" cy="2289856"/>
          </a:xfrm>
          <a:prstGeom prst="rect">
            <a:avLst/>
          </a:prstGeom>
        </p:spPr>
        <p:txBody>
          <a:bodyPr anchor="t" rtlCol="false" tIns="0" lIns="0" bIns="0" rIns="0">
            <a:spAutoFit/>
          </a:bodyPr>
          <a:lstStyle/>
          <a:p>
            <a:pPr algn="l">
              <a:lnSpc>
                <a:spcPts val="8817"/>
              </a:lnSpc>
            </a:pPr>
            <a:r>
              <a:rPr lang="en-US" sz="8560">
                <a:solidFill>
                  <a:srgbClr val="FFFFFF"/>
                </a:solidFill>
                <a:latin typeface="TT Octosquares Compressed"/>
                <a:ea typeface="TT Octosquares Compressed"/>
                <a:cs typeface="TT Octosquares Compressed"/>
                <a:sym typeface="TT Octosquares Compressed"/>
              </a:rPr>
              <a:t>TECHNOLOGY USED</a:t>
            </a:r>
          </a:p>
        </p:txBody>
      </p:sp>
      <p:sp>
        <p:nvSpPr>
          <p:cNvPr name="Freeform 18" id="18"/>
          <p:cNvSpPr/>
          <p:nvPr/>
        </p:nvSpPr>
        <p:spPr>
          <a:xfrm flipH="false" flipV="false" rot="0">
            <a:off x="1850798" y="2399296"/>
            <a:ext cx="355359" cy="556335"/>
          </a:xfrm>
          <a:custGeom>
            <a:avLst/>
            <a:gdLst/>
            <a:ahLst/>
            <a:cxnLst/>
            <a:rect r="r" b="b" t="t" l="l"/>
            <a:pathLst>
              <a:path h="556335" w="355359">
                <a:moveTo>
                  <a:pt x="0" y="0"/>
                </a:moveTo>
                <a:lnTo>
                  <a:pt x="355358" y="0"/>
                </a:lnTo>
                <a:lnTo>
                  <a:pt x="355358"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9" id="19"/>
          <p:cNvSpPr/>
          <p:nvPr/>
        </p:nvSpPr>
        <p:spPr>
          <a:xfrm flipH="false" flipV="false" rot="0">
            <a:off x="2315918" y="2399296"/>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2781038" y="2399296"/>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1" id="21"/>
          <p:cNvSpPr txBox="true"/>
          <p:nvPr/>
        </p:nvSpPr>
        <p:spPr>
          <a:xfrm rot="0">
            <a:off x="2613621" y="6374049"/>
            <a:ext cx="4434185" cy="3106420"/>
          </a:xfrm>
          <a:prstGeom prst="rect">
            <a:avLst/>
          </a:prstGeom>
        </p:spPr>
        <p:txBody>
          <a:bodyPr anchor="t" rtlCol="false" tIns="0" lIns="0" bIns="0" rIns="0">
            <a:spAutoFit/>
          </a:bodyPr>
          <a:lstStyle/>
          <a:p>
            <a:pPr algn="l">
              <a:lnSpc>
                <a:spcPts val="3079"/>
              </a:lnSpc>
            </a:pPr>
            <a:r>
              <a:rPr lang="en-US" sz="2199" b="true">
                <a:solidFill>
                  <a:srgbClr val="FFFFFF"/>
                </a:solidFill>
                <a:latin typeface="Open Sans Bold"/>
                <a:ea typeface="Open Sans Bold"/>
                <a:cs typeface="Open Sans Bold"/>
                <a:sym typeface="Open Sans Bold"/>
              </a:rPr>
              <a:t>Robotic Process Automation (RPA) Platform: UiPath </a:t>
            </a:r>
          </a:p>
          <a:p>
            <a:pPr algn="l">
              <a:lnSpc>
                <a:spcPts val="3079"/>
              </a:lnSpc>
            </a:pPr>
            <a:r>
              <a:rPr lang="en-US" sz="2199">
                <a:solidFill>
                  <a:srgbClr val="FFFFFF"/>
                </a:solidFill>
                <a:latin typeface="Open Sans"/>
                <a:ea typeface="Open Sans"/>
                <a:cs typeface="Open Sans"/>
                <a:sym typeface="Open Sans"/>
              </a:rPr>
              <a:t>Utilized for designing and implementing the automation workflows, including email retrieval, data extraction, and form submission.</a:t>
            </a:r>
          </a:p>
          <a:p>
            <a:pPr algn="l">
              <a:lnSpc>
                <a:spcPts val="3079"/>
              </a:lnSpc>
              <a:spcBef>
                <a:spcPct val="0"/>
              </a:spcBef>
            </a:pPr>
          </a:p>
        </p:txBody>
      </p:sp>
      <p:grpSp>
        <p:nvGrpSpPr>
          <p:cNvPr name="Group 22" id="22"/>
          <p:cNvGrpSpPr/>
          <p:nvPr/>
        </p:nvGrpSpPr>
        <p:grpSpPr>
          <a:xfrm rot="0">
            <a:off x="1689602" y="6412149"/>
            <a:ext cx="677751" cy="677751"/>
            <a:chOff x="0" y="0"/>
            <a:chExt cx="903667" cy="903667"/>
          </a:xfrm>
        </p:grpSpPr>
        <p:grpSp>
          <p:nvGrpSpPr>
            <p:cNvPr name="Group 23" id="23"/>
            <p:cNvGrpSpPr/>
            <p:nvPr/>
          </p:nvGrpSpPr>
          <p:grpSpPr>
            <a:xfrm rot="0">
              <a:off x="0" y="0"/>
              <a:ext cx="903667" cy="903667"/>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5" id="2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01</a:t>
              </a:r>
            </a:p>
          </p:txBody>
        </p:sp>
      </p:grpSp>
      <p:sp>
        <p:nvSpPr>
          <p:cNvPr name="TextBox 27" id="27"/>
          <p:cNvSpPr txBox="true"/>
          <p:nvPr/>
        </p:nvSpPr>
        <p:spPr>
          <a:xfrm rot="0">
            <a:off x="14654676" y="6374049"/>
            <a:ext cx="2976099" cy="2325370"/>
          </a:xfrm>
          <a:prstGeom prst="rect">
            <a:avLst/>
          </a:prstGeom>
        </p:spPr>
        <p:txBody>
          <a:bodyPr anchor="t" rtlCol="false" tIns="0" lIns="0" bIns="0" rIns="0">
            <a:spAutoFit/>
          </a:bodyPr>
          <a:lstStyle/>
          <a:p>
            <a:pPr algn="l">
              <a:lnSpc>
                <a:spcPts val="3079"/>
              </a:lnSpc>
              <a:spcBef>
                <a:spcPct val="0"/>
              </a:spcBef>
            </a:pPr>
            <a:r>
              <a:rPr lang="en-US" b="true" sz="2199" strike="noStrike" u="none">
                <a:solidFill>
                  <a:srgbClr val="FFFFFF"/>
                </a:solidFill>
                <a:latin typeface="Open Sans Bold"/>
                <a:ea typeface="Open Sans Bold"/>
                <a:cs typeface="Open Sans Bold"/>
                <a:sym typeface="Open Sans Bold"/>
              </a:rPr>
              <a:t>Email Platforms: Gmail: </a:t>
            </a:r>
          </a:p>
          <a:p>
            <a:pPr algn="l">
              <a:lnSpc>
                <a:spcPts val="3079"/>
              </a:lnSpc>
              <a:spcBef>
                <a:spcPct val="0"/>
              </a:spcBef>
            </a:pPr>
            <a:r>
              <a:rPr lang="en-US" sz="2199" strike="noStrike" u="none">
                <a:solidFill>
                  <a:srgbClr val="FFFFFF"/>
                </a:solidFill>
                <a:latin typeface="Open Sans"/>
                <a:ea typeface="Open Sans"/>
                <a:cs typeface="Open Sans"/>
                <a:sym typeface="Open Sans"/>
              </a:rPr>
              <a:t>For fetching and filtering emails containing the resumes.</a:t>
            </a:r>
          </a:p>
        </p:txBody>
      </p:sp>
      <p:grpSp>
        <p:nvGrpSpPr>
          <p:cNvPr name="Group 28" id="28"/>
          <p:cNvGrpSpPr/>
          <p:nvPr/>
        </p:nvGrpSpPr>
        <p:grpSpPr>
          <a:xfrm rot="0">
            <a:off x="7295456" y="6412149"/>
            <a:ext cx="677751" cy="677751"/>
            <a:chOff x="0" y="0"/>
            <a:chExt cx="903667" cy="903667"/>
          </a:xfrm>
        </p:grpSpPr>
        <p:grpSp>
          <p:nvGrpSpPr>
            <p:cNvPr name="Group 29" id="29"/>
            <p:cNvGrpSpPr/>
            <p:nvPr/>
          </p:nvGrpSpPr>
          <p:grpSpPr>
            <a:xfrm rot="0">
              <a:off x="0" y="0"/>
              <a:ext cx="903667" cy="903667"/>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1" id="31"/>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2" id="32"/>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02</a:t>
              </a:r>
            </a:p>
          </p:txBody>
        </p:sp>
      </p:grpSp>
      <p:sp>
        <p:nvSpPr>
          <p:cNvPr name="TextBox 33" id="33"/>
          <p:cNvSpPr txBox="true"/>
          <p:nvPr/>
        </p:nvSpPr>
        <p:spPr>
          <a:xfrm rot="0">
            <a:off x="8220856" y="6374049"/>
            <a:ext cx="4440555" cy="3106420"/>
          </a:xfrm>
          <a:prstGeom prst="rect">
            <a:avLst/>
          </a:prstGeom>
        </p:spPr>
        <p:txBody>
          <a:bodyPr anchor="t" rtlCol="false" tIns="0" lIns="0" bIns="0" rIns="0">
            <a:spAutoFit/>
          </a:bodyPr>
          <a:lstStyle/>
          <a:p>
            <a:pPr algn="l">
              <a:lnSpc>
                <a:spcPts val="3079"/>
              </a:lnSpc>
              <a:spcBef>
                <a:spcPct val="0"/>
              </a:spcBef>
            </a:pPr>
            <a:r>
              <a:rPr lang="en-US" b="true" sz="2199" strike="noStrike" u="none">
                <a:solidFill>
                  <a:srgbClr val="FFFFFF"/>
                </a:solidFill>
                <a:latin typeface="Open Sans Bold"/>
                <a:ea typeface="Open Sans Bold"/>
                <a:cs typeface="Open Sans Bold"/>
                <a:sym typeface="Open Sans Bold"/>
              </a:rPr>
              <a:t>Microsoft Forms:</a:t>
            </a:r>
          </a:p>
          <a:p>
            <a:pPr algn="l" marL="474976" indent="-237488" lvl="1">
              <a:lnSpc>
                <a:spcPts val="3079"/>
              </a:lnSpc>
              <a:spcBef>
                <a:spcPct val="0"/>
              </a:spcBef>
              <a:buFont typeface="Arial"/>
              <a:buChar char="•"/>
            </a:pPr>
            <a:r>
              <a:rPr lang="en-US" sz="2199" strike="noStrike" u="none">
                <a:solidFill>
                  <a:srgbClr val="FFFFFF"/>
                </a:solidFill>
                <a:latin typeface="Open Sans"/>
                <a:ea typeface="Open Sans"/>
                <a:cs typeface="Open Sans"/>
                <a:sym typeface="Open Sans"/>
              </a:rPr>
              <a:t>For creating structured forms to capture candidate details and facilitate data submission.</a:t>
            </a:r>
          </a:p>
          <a:p>
            <a:pPr algn="l">
              <a:lnSpc>
                <a:spcPts val="3079"/>
              </a:lnSpc>
              <a:spcBef>
                <a:spcPct val="0"/>
              </a:spcBef>
            </a:pPr>
            <a:r>
              <a:rPr lang="en-US" b="true" sz="2199" strike="noStrike" u="none">
                <a:solidFill>
                  <a:srgbClr val="FFFFFF"/>
                </a:solidFill>
                <a:latin typeface="Open Sans Bold"/>
                <a:ea typeface="Open Sans Bold"/>
                <a:cs typeface="Open Sans Bold"/>
                <a:sym typeface="Open Sans Bold"/>
              </a:rPr>
              <a:t>Microsoft Excel:</a:t>
            </a:r>
          </a:p>
          <a:p>
            <a:pPr algn="l" marL="474976" indent="-237488" lvl="1">
              <a:lnSpc>
                <a:spcPts val="3079"/>
              </a:lnSpc>
              <a:spcBef>
                <a:spcPct val="0"/>
              </a:spcBef>
              <a:buFont typeface="Arial"/>
              <a:buChar char="•"/>
            </a:pPr>
            <a:r>
              <a:rPr lang="en-US" sz="2199" strike="noStrike" u="none">
                <a:solidFill>
                  <a:srgbClr val="FFFFFF"/>
                </a:solidFill>
                <a:latin typeface="Open Sans"/>
                <a:ea typeface="Open Sans"/>
                <a:cs typeface="Open Sans"/>
                <a:sym typeface="Open Sans"/>
              </a:rPr>
              <a:t>For report generation, and maintaining logs of processed submissions.</a:t>
            </a:r>
          </a:p>
        </p:txBody>
      </p:sp>
      <p:grpSp>
        <p:nvGrpSpPr>
          <p:cNvPr name="Group 34" id="34"/>
          <p:cNvGrpSpPr/>
          <p:nvPr/>
        </p:nvGrpSpPr>
        <p:grpSpPr>
          <a:xfrm rot="0">
            <a:off x="13852354" y="6412149"/>
            <a:ext cx="677751" cy="677751"/>
            <a:chOff x="0" y="0"/>
            <a:chExt cx="903667" cy="903667"/>
          </a:xfrm>
        </p:grpSpPr>
        <p:grpSp>
          <p:nvGrpSpPr>
            <p:cNvPr name="Group 35" id="35"/>
            <p:cNvGrpSpPr/>
            <p:nvPr/>
          </p:nvGrpSpPr>
          <p:grpSpPr>
            <a:xfrm rot="0">
              <a:off x="0" y="0"/>
              <a:ext cx="903667" cy="903667"/>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7" id="37"/>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8" id="38"/>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03</a:t>
              </a:r>
            </a:p>
          </p:txBody>
        </p:sp>
      </p:grpSp>
      <p:sp>
        <p:nvSpPr>
          <p:cNvPr name="TextBox 39" id="39"/>
          <p:cNvSpPr txBox="true"/>
          <p:nvPr/>
        </p:nvSpPr>
        <p:spPr>
          <a:xfrm rot="0">
            <a:off x="8748236" y="4962842"/>
            <a:ext cx="791527" cy="323215"/>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a:ea typeface="Canva Sans"/>
                <a:cs typeface="Canva Sans"/>
                <a:sym typeface="Canva Sans"/>
              </a:rPr>
              <a:t>echnol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4375925"/>
            <a:ext cx="5152168" cy="4882375"/>
            <a:chOff x="0" y="0"/>
            <a:chExt cx="6353786" cy="6021070"/>
          </a:xfrm>
        </p:grpSpPr>
        <p:sp>
          <p:nvSpPr>
            <p:cNvPr name="Freeform 9" id="9"/>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7"/>
              <a:stretch>
                <a:fillRect l="-75321" t="-13307" r="-54009" b="-22819"/>
              </a:stretch>
            </a:blipFill>
          </p:spPr>
        </p:sp>
      </p:grpSp>
      <p:grpSp>
        <p:nvGrpSpPr>
          <p:cNvPr name="Group 10" id="10"/>
          <p:cNvGrpSpPr/>
          <p:nvPr/>
        </p:nvGrpSpPr>
        <p:grpSpPr>
          <a:xfrm rot="0">
            <a:off x="6567916" y="2702313"/>
            <a:ext cx="5152168" cy="4882375"/>
            <a:chOff x="0" y="0"/>
            <a:chExt cx="6353786" cy="6021070"/>
          </a:xfrm>
        </p:grpSpPr>
        <p:sp>
          <p:nvSpPr>
            <p:cNvPr name="Freeform 11" id="11"/>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8"/>
              <a:stretch>
                <a:fillRect l="-64261" t="-8389" r="-32183" b="-8216"/>
              </a:stretch>
            </a:blipFill>
          </p:spPr>
        </p:sp>
      </p:grpSp>
      <p:grpSp>
        <p:nvGrpSpPr>
          <p:cNvPr name="Group 12" id="12"/>
          <p:cNvGrpSpPr/>
          <p:nvPr/>
        </p:nvGrpSpPr>
        <p:grpSpPr>
          <a:xfrm rot="0">
            <a:off x="12107132" y="1028700"/>
            <a:ext cx="5152168" cy="4882375"/>
            <a:chOff x="0" y="0"/>
            <a:chExt cx="6353786" cy="6021070"/>
          </a:xfrm>
        </p:grpSpPr>
        <p:sp>
          <p:nvSpPr>
            <p:cNvPr name="Freeform 13" id="13"/>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9"/>
              <a:stretch>
                <a:fillRect l="-72410" t="-14390" r="-44189" b="-14179"/>
              </a:stretch>
            </a:blipFill>
          </p:spPr>
        </p:sp>
      </p:grpSp>
      <p:sp>
        <p:nvSpPr>
          <p:cNvPr name="TextBox 14" id="14"/>
          <p:cNvSpPr txBox="true"/>
          <p:nvPr/>
        </p:nvSpPr>
        <p:spPr>
          <a:xfrm rot="0">
            <a:off x="1822649" y="2244600"/>
            <a:ext cx="4499380"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WORKFLOW</a:t>
            </a:r>
          </a:p>
        </p:txBody>
      </p:sp>
      <p:sp>
        <p:nvSpPr>
          <p:cNvPr name="Freeform 15" id="15"/>
          <p:cNvSpPr/>
          <p:nvPr/>
        </p:nvSpPr>
        <p:spPr>
          <a:xfrm flipH="false" flipV="false" rot="0">
            <a:off x="1822649"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6" id="16"/>
          <p:cNvSpPr/>
          <p:nvPr/>
        </p:nvSpPr>
        <p:spPr>
          <a:xfrm flipH="false" flipV="false" rot="0">
            <a:off x="2287770"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7" id="17"/>
          <p:cNvSpPr/>
          <p:nvPr/>
        </p:nvSpPr>
        <p:spPr>
          <a:xfrm flipH="false" flipV="false" rot="0">
            <a:off x="2752890"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8" id="18"/>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9" id="19"/>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0" id="20"/>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21" id="21"/>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2" id="22"/>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4375925"/>
            <a:ext cx="5152168" cy="4882375"/>
            <a:chOff x="0" y="0"/>
            <a:chExt cx="6353786" cy="6021070"/>
          </a:xfrm>
        </p:grpSpPr>
        <p:sp>
          <p:nvSpPr>
            <p:cNvPr name="Freeform 9" id="9"/>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7"/>
              <a:stretch>
                <a:fillRect l="-22654" t="0" r="-77373" b="0"/>
              </a:stretch>
            </a:blipFill>
          </p:spPr>
        </p:sp>
      </p:grpSp>
      <p:grpSp>
        <p:nvGrpSpPr>
          <p:cNvPr name="Group 10" id="10"/>
          <p:cNvGrpSpPr/>
          <p:nvPr/>
        </p:nvGrpSpPr>
        <p:grpSpPr>
          <a:xfrm rot="0">
            <a:off x="6567916" y="2702313"/>
            <a:ext cx="5152168" cy="4882375"/>
            <a:chOff x="0" y="0"/>
            <a:chExt cx="6353786" cy="6021070"/>
          </a:xfrm>
        </p:grpSpPr>
        <p:sp>
          <p:nvSpPr>
            <p:cNvPr name="Freeform 11" id="11"/>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8"/>
              <a:stretch>
                <a:fillRect l="-71808" t="-17461" r="-30130" b="-2405"/>
              </a:stretch>
            </a:blipFill>
          </p:spPr>
        </p:sp>
      </p:grpSp>
      <p:grpSp>
        <p:nvGrpSpPr>
          <p:cNvPr name="Group 12" id="12"/>
          <p:cNvGrpSpPr/>
          <p:nvPr/>
        </p:nvGrpSpPr>
        <p:grpSpPr>
          <a:xfrm rot="0">
            <a:off x="12107132" y="1028700"/>
            <a:ext cx="5152168" cy="4882375"/>
            <a:chOff x="0" y="0"/>
            <a:chExt cx="6353786" cy="6021070"/>
          </a:xfrm>
        </p:grpSpPr>
        <p:sp>
          <p:nvSpPr>
            <p:cNvPr name="Freeform 13" id="13"/>
            <p:cNvSpPr/>
            <p:nvPr/>
          </p:nvSpPr>
          <p:spPr>
            <a:xfrm flipH="false" flipV="false" rot="0">
              <a:off x="0" y="0"/>
              <a:ext cx="6353786" cy="6021070"/>
            </a:xfrm>
            <a:custGeom>
              <a:avLst/>
              <a:gdLst/>
              <a:ahLst/>
              <a:cxnLst/>
              <a:rect r="r" b="b" t="t" l="l"/>
              <a:pathLst>
                <a:path h="6021070" w="6353786">
                  <a:moveTo>
                    <a:pt x="0" y="6021070"/>
                  </a:moveTo>
                  <a:lnTo>
                    <a:pt x="738340" y="0"/>
                  </a:lnTo>
                  <a:lnTo>
                    <a:pt x="6353786" y="0"/>
                  </a:lnTo>
                  <a:lnTo>
                    <a:pt x="5615446" y="6021070"/>
                  </a:lnTo>
                  <a:close/>
                </a:path>
              </a:pathLst>
            </a:custGeom>
            <a:blipFill>
              <a:blip r:embed="rId9"/>
              <a:stretch>
                <a:fillRect l="0" t="0" r="-230005" b="-4907"/>
              </a:stretch>
            </a:blipFill>
          </p:spPr>
        </p:sp>
      </p:grpSp>
      <p:sp>
        <p:nvSpPr>
          <p:cNvPr name="TextBox 14" id="14"/>
          <p:cNvSpPr txBox="true"/>
          <p:nvPr/>
        </p:nvSpPr>
        <p:spPr>
          <a:xfrm rot="0">
            <a:off x="1822649" y="2244600"/>
            <a:ext cx="4499380"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WORKFLOW</a:t>
            </a:r>
          </a:p>
        </p:txBody>
      </p:sp>
      <p:sp>
        <p:nvSpPr>
          <p:cNvPr name="Freeform 15" id="15"/>
          <p:cNvSpPr/>
          <p:nvPr/>
        </p:nvSpPr>
        <p:spPr>
          <a:xfrm flipH="false" flipV="false" rot="0">
            <a:off x="1822649"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6" id="16"/>
          <p:cNvSpPr/>
          <p:nvPr/>
        </p:nvSpPr>
        <p:spPr>
          <a:xfrm flipH="false" flipV="false" rot="0">
            <a:off x="2287770"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7" id="17"/>
          <p:cNvSpPr/>
          <p:nvPr/>
        </p:nvSpPr>
        <p:spPr>
          <a:xfrm flipH="false" flipV="false" rot="0">
            <a:off x="2752890" y="1859716"/>
            <a:ext cx="355359" cy="556335"/>
          </a:xfrm>
          <a:custGeom>
            <a:avLst/>
            <a:gdLst/>
            <a:ahLst/>
            <a:cxnLst/>
            <a:rect r="r" b="b" t="t" l="l"/>
            <a:pathLst>
              <a:path h="556335" w="355359">
                <a:moveTo>
                  <a:pt x="0" y="0"/>
                </a:moveTo>
                <a:lnTo>
                  <a:pt x="355359" y="0"/>
                </a:lnTo>
                <a:lnTo>
                  <a:pt x="355359" y="556334"/>
                </a:lnTo>
                <a:lnTo>
                  <a:pt x="0" y="55633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8" id="18"/>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9" id="19"/>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20" id="20"/>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21" id="21"/>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22" id="22"/>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0420735" y="4902831"/>
            <a:ext cx="4700562" cy="4700562"/>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6350000" y="0"/>
                  </a:moveTo>
                  <a:lnTo>
                    <a:pt x="6350000" y="6350000"/>
                  </a:lnTo>
                  <a:lnTo>
                    <a:pt x="1224280" y="6350000"/>
                  </a:lnTo>
                  <a:lnTo>
                    <a:pt x="0" y="0"/>
                  </a:lnTo>
                  <a:close/>
                </a:path>
              </a:pathLst>
            </a:custGeom>
            <a:solidFill>
              <a:srgbClr val="12F1FF"/>
            </a:solidFill>
            <a:ln w="12700">
              <a:solidFill>
                <a:srgbClr val="000000"/>
              </a:solidFill>
            </a:ln>
          </p:spPr>
        </p:sp>
      </p:grpSp>
      <p:grpSp>
        <p:nvGrpSpPr>
          <p:cNvPr name="Group 7" id="7"/>
          <p:cNvGrpSpPr/>
          <p:nvPr/>
        </p:nvGrpSpPr>
        <p:grpSpPr>
          <a:xfrm rot="0">
            <a:off x="10062710" y="1028700"/>
            <a:ext cx="8229600" cy="822960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6350000" y="0"/>
                  </a:moveTo>
                  <a:lnTo>
                    <a:pt x="6350000" y="6350000"/>
                  </a:lnTo>
                  <a:lnTo>
                    <a:pt x="1224280" y="6350000"/>
                  </a:lnTo>
                  <a:lnTo>
                    <a:pt x="0" y="0"/>
                  </a:lnTo>
                  <a:close/>
                </a:path>
              </a:pathLst>
            </a:custGeom>
            <a:blipFill>
              <a:blip r:embed="rId7"/>
              <a:stretch>
                <a:fillRect l="-34033" t="0" r="-34033" b="0"/>
              </a:stretch>
            </a:blipFill>
          </p:spPr>
        </p:sp>
      </p:grpSp>
      <p:grpSp>
        <p:nvGrpSpPr>
          <p:cNvPr name="Group 9" id="9"/>
          <p:cNvGrpSpPr/>
          <p:nvPr/>
        </p:nvGrpSpPr>
        <p:grpSpPr>
          <a:xfrm rot="-5400000">
            <a:off x="17631481" y="8597471"/>
            <a:ext cx="924223" cy="397435"/>
            <a:chOff x="0" y="0"/>
            <a:chExt cx="1347239" cy="579341"/>
          </a:xfrm>
        </p:grpSpPr>
        <p:sp>
          <p:nvSpPr>
            <p:cNvPr name="Freeform 10" id="10"/>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11" id="11"/>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7" id="17"/>
          <p:cNvSpPr txBox="true"/>
          <p:nvPr/>
        </p:nvSpPr>
        <p:spPr>
          <a:xfrm rot="0">
            <a:off x="2110424" y="2513191"/>
            <a:ext cx="7033576"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CHALLENGES FACED</a:t>
            </a:r>
          </a:p>
        </p:txBody>
      </p:sp>
      <p:sp>
        <p:nvSpPr>
          <p:cNvPr name="Freeform 18" id="18"/>
          <p:cNvSpPr/>
          <p:nvPr/>
        </p:nvSpPr>
        <p:spPr>
          <a:xfrm flipH="false" flipV="false" rot="0">
            <a:off x="2110424" y="2128306"/>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9" id="19"/>
          <p:cNvSpPr/>
          <p:nvPr/>
        </p:nvSpPr>
        <p:spPr>
          <a:xfrm flipH="false" flipV="false" rot="0">
            <a:off x="2575544" y="2128306"/>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3040664" y="2128306"/>
            <a:ext cx="355359" cy="556335"/>
          </a:xfrm>
          <a:custGeom>
            <a:avLst/>
            <a:gdLst/>
            <a:ahLst/>
            <a:cxnLst/>
            <a:rect r="r" b="b" t="t" l="l"/>
            <a:pathLst>
              <a:path h="556335" w="355359">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21" id="21"/>
          <p:cNvGrpSpPr/>
          <p:nvPr/>
        </p:nvGrpSpPr>
        <p:grpSpPr>
          <a:xfrm rot="0">
            <a:off x="2110424" y="4639542"/>
            <a:ext cx="677751" cy="67775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3" id="23"/>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4" id="24"/>
          <p:cNvSpPr txBox="true"/>
          <p:nvPr/>
        </p:nvSpPr>
        <p:spPr>
          <a:xfrm rot="0">
            <a:off x="3183744" y="4650981"/>
            <a:ext cx="5245590" cy="735965"/>
          </a:xfrm>
          <a:prstGeom prst="rect">
            <a:avLst/>
          </a:prstGeom>
        </p:spPr>
        <p:txBody>
          <a:bodyPr anchor="t" rtlCol="false" tIns="0" lIns="0" bIns="0" rIns="0">
            <a:spAutoFit/>
          </a:bodyPr>
          <a:lstStyle/>
          <a:p>
            <a:pPr algn="l">
              <a:lnSpc>
                <a:spcPts val="1960"/>
              </a:lnSpc>
              <a:spcBef>
                <a:spcPct val="0"/>
              </a:spcBef>
            </a:pPr>
            <a:r>
              <a:rPr lang="en-US" sz="1400">
                <a:solidFill>
                  <a:srgbClr val="FFFFFF"/>
                </a:solidFill>
                <a:latin typeface="Open Sans"/>
                <a:ea typeface="Open Sans"/>
                <a:cs typeface="Open Sans"/>
                <a:sym typeface="Open Sans"/>
              </a:rPr>
              <a:t>Authentication Setup: Configuring Gmail with IMAP required enabling two-factor authentication and generating an application-specific password to establish a secure connection.</a:t>
            </a:r>
          </a:p>
        </p:txBody>
      </p:sp>
      <p:sp>
        <p:nvSpPr>
          <p:cNvPr name="TextBox 25" id="25"/>
          <p:cNvSpPr txBox="true"/>
          <p:nvPr/>
        </p:nvSpPr>
        <p:spPr>
          <a:xfrm rot="0">
            <a:off x="2201244" y="4815540"/>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01</a:t>
            </a:r>
          </a:p>
        </p:txBody>
      </p:sp>
      <p:grpSp>
        <p:nvGrpSpPr>
          <p:cNvPr name="Group 26" id="26"/>
          <p:cNvGrpSpPr/>
          <p:nvPr/>
        </p:nvGrpSpPr>
        <p:grpSpPr>
          <a:xfrm rot="0">
            <a:off x="2110424" y="6060243"/>
            <a:ext cx="677751" cy="677751"/>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8" id="28"/>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9" id="29"/>
          <p:cNvSpPr txBox="true"/>
          <p:nvPr/>
        </p:nvSpPr>
        <p:spPr>
          <a:xfrm rot="0">
            <a:off x="3183744" y="6071681"/>
            <a:ext cx="5245590" cy="735965"/>
          </a:xfrm>
          <a:prstGeom prst="rect">
            <a:avLst/>
          </a:prstGeom>
        </p:spPr>
        <p:txBody>
          <a:bodyPr anchor="t" rtlCol="false" tIns="0" lIns="0" bIns="0" rIns="0">
            <a:spAutoFit/>
          </a:bodyPr>
          <a:lstStyle/>
          <a:p>
            <a:pPr algn="l">
              <a:lnSpc>
                <a:spcPts val="1960"/>
              </a:lnSpc>
              <a:spcBef>
                <a:spcPct val="0"/>
              </a:spcBef>
            </a:pPr>
            <a:r>
              <a:rPr lang="en-US" sz="1400">
                <a:solidFill>
                  <a:srgbClr val="FFFFFF"/>
                </a:solidFill>
                <a:latin typeface="Open Sans"/>
                <a:ea typeface="Open Sans"/>
                <a:cs typeface="Open Sans"/>
                <a:sym typeface="Open Sans"/>
              </a:rPr>
              <a:t>Form Error Handling: Faced persistent issues with the date input field while filling the form, which took considerable time to resolve.</a:t>
            </a:r>
          </a:p>
        </p:txBody>
      </p:sp>
      <p:sp>
        <p:nvSpPr>
          <p:cNvPr name="TextBox 30" id="30"/>
          <p:cNvSpPr txBox="true"/>
          <p:nvPr/>
        </p:nvSpPr>
        <p:spPr>
          <a:xfrm rot="0">
            <a:off x="2201244" y="6236240"/>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02</a:t>
            </a:r>
          </a:p>
        </p:txBody>
      </p:sp>
      <p:grpSp>
        <p:nvGrpSpPr>
          <p:cNvPr name="Group 31" id="31"/>
          <p:cNvGrpSpPr/>
          <p:nvPr/>
        </p:nvGrpSpPr>
        <p:grpSpPr>
          <a:xfrm rot="0">
            <a:off x="2110424" y="7480943"/>
            <a:ext cx="677751" cy="677751"/>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3" id="33"/>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4" id="34"/>
          <p:cNvSpPr txBox="true"/>
          <p:nvPr/>
        </p:nvSpPr>
        <p:spPr>
          <a:xfrm rot="0">
            <a:off x="3183744" y="7492382"/>
            <a:ext cx="5245590" cy="735965"/>
          </a:xfrm>
          <a:prstGeom prst="rect">
            <a:avLst/>
          </a:prstGeom>
        </p:spPr>
        <p:txBody>
          <a:bodyPr anchor="t" rtlCol="false" tIns="0" lIns="0" bIns="0" rIns="0">
            <a:spAutoFit/>
          </a:bodyPr>
          <a:lstStyle/>
          <a:p>
            <a:pPr algn="l">
              <a:lnSpc>
                <a:spcPts val="1960"/>
              </a:lnSpc>
              <a:spcBef>
                <a:spcPct val="0"/>
              </a:spcBef>
            </a:pPr>
            <a:r>
              <a:rPr lang="en-US" sz="1400">
                <a:solidFill>
                  <a:srgbClr val="FFFFFF"/>
                </a:solidFill>
                <a:latin typeface="Open Sans"/>
                <a:ea typeface="Open Sans"/>
                <a:cs typeface="Open Sans"/>
                <a:sym typeface="Open Sans"/>
              </a:rPr>
              <a:t>Date Format Conversion: Encountered difficulties in converting the date to the required format for the form, which caused delays in completing the task.</a:t>
            </a:r>
          </a:p>
        </p:txBody>
      </p:sp>
      <p:sp>
        <p:nvSpPr>
          <p:cNvPr name="TextBox 35" id="35"/>
          <p:cNvSpPr txBox="true"/>
          <p:nvPr/>
        </p:nvSpPr>
        <p:spPr>
          <a:xfrm rot="0">
            <a:off x="2201244" y="7656941"/>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324710" y="458184"/>
            <a:ext cx="306065" cy="336000"/>
          </a:xfrm>
          <a:custGeom>
            <a:avLst/>
            <a:gdLst/>
            <a:ahLst/>
            <a:cxnLst/>
            <a:rect r="r" b="b" t="t" l="l"/>
            <a:pathLst>
              <a:path h="336000" w="306065">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02972" y="439904"/>
            <a:ext cx="253149" cy="354280"/>
          </a:xfrm>
          <a:custGeom>
            <a:avLst/>
            <a:gdLst/>
            <a:ahLst/>
            <a:cxnLst/>
            <a:rect r="r" b="b" t="t" l="l"/>
            <a:pathLst>
              <a:path h="354280" w="253149">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5400000">
            <a:off x="17631481" y="8597471"/>
            <a:ext cx="924223" cy="397435"/>
            <a:chOff x="0" y="0"/>
            <a:chExt cx="1347239" cy="579341"/>
          </a:xfrm>
        </p:grpSpPr>
        <p:sp>
          <p:nvSpPr>
            <p:cNvPr name="Freeform 6" id="6"/>
            <p:cNvSpPr/>
            <p:nvPr/>
          </p:nvSpPr>
          <p:spPr>
            <a:xfrm flipH="false" flipV="false" rot="0">
              <a:off x="0" y="0"/>
              <a:ext cx="1347239" cy="579341"/>
            </a:xfrm>
            <a:custGeom>
              <a:avLst/>
              <a:gdLst/>
              <a:ahLst/>
              <a:cxnLst/>
              <a:rect r="r" b="b" t="t" l="l"/>
              <a:pathLst>
                <a:path h="579341" w="1347239">
                  <a:moveTo>
                    <a:pt x="673619" y="0"/>
                  </a:moveTo>
                  <a:lnTo>
                    <a:pt x="1347239" y="579341"/>
                  </a:lnTo>
                  <a:lnTo>
                    <a:pt x="0" y="579341"/>
                  </a:lnTo>
                  <a:lnTo>
                    <a:pt x="673619" y="0"/>
                  </a:lnTo>
                  <a:close/>
                </a:path>
              </a:pathLst>
            </a:custGeom>
            <a:solidFill>
              <a:srgbClr val="12F1FF"/>
            </a:solidFill>
          </p:spPr>
        </p:sp>
        <p:sp>
          <p:nvSpPr>
            <p:cNvPr name="TextBox 7" id="7"/>
            <p:cNvSpPr txBox="true"/>
            <p:nvPr/>
          </p:nvSpPr>
          <p:spPr>
            <a:xfrm>
              <a:off x="210506" y="230880"/>
              <a:ext cx="926227" cy="30708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323868" y="6803827"/>
            <a:ext cx="2669523" cy="3799826"/>
            <a:chOff x="0" y="0"/>
            <a:chExt cx="703084" cy="1000777"/>
          </a:xfrm>
        </p:grpSpPr>
        <p:sp>
          <p:nvSpPr>
            <p:cNvPr name="Freeform 9" id="9"/>
            <p:cNvSpPr/>
            <p:nvPr/>
          </p:nvSpPr>
          <p:spPr>
            <a:xfrm flipH="false" flipV="false" rot="0">
              <a:off x="0" y="0"/>
              <a:ext cx="703084" cy="1000777"/>
            </a:xfrm>
            <a:custGeom>
              <a:avLst/>
              <a:gdLst/>
              <a:ahLst/>
              <a:cxnLst/>
              <a:rect r="r" b="b" t="t" l="l"/>
              <a:pathLst>
                <a:path h="1000777" w="703084">
                  <a:moveTo>
                    <a:pt x="0" y="0"/>
                  </a:moveTo>
                  <a:lnTo>
                    <a:pt x="703084" y="0"/>
                  </a:lnTo>
                  <a:lnTo>
                    <a:pt x="703084" y="1000777"/>
                  </a:lnTo>
                  <a:lnTo>
                    <a:pt x="0" y="1000777"/>
                  </a:lnTo>
                  <a:close/>
                </a:path>
              </a:pathLst>
            </a:custGeom>
            <a:solidFill>
              <a:srgbClr val="12F1FF"/>
            </a:solidFill>
          </p:spPr>
        </p:sp>
        <p:sp>
          <p:nvSpPr>
            <p:cNvPr name="TextBox 10" id="10"/>
            <p:cNvSpPr txBox="true"/>
            <p:nvPr/>
          </p:nvSpPr>
          <p:spPr>
            <a:xfrm>
              <a:off x="0" y="-38100"/>
              <a:ext cx="703084" cy="1038877"/>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0" y="1028700"/>
            <a:ext cx="4556303" cy="9258300"/>
            <a:chOff x="0" y="0"/>
            <a:chExt cx="3125036" cy="6350000"/>
          </a:xfrm>
        </p:grpSpPr>
        <p:sp>
          <p:nvSpPr>
            <p:cNvPr name="Freeform 12" id="12"/>
            <p:cNvSpPr/>
            <p:nvPr/>
          </p:nvSpPr>
          <p:spPr>
            <a:xfrm flipH="false" flipV="false" rot="0">
              <a:off x="0" y="0"/>
              <a:ext cx="3125037" cy="6350000"/>
            </a:xfrm>
            <a:custGeom>
              <a:avLst/>
              <a:gdLst/>
              <a:ahLst/>
              <a:cxnLst/>
              <a:rect r="r" b="b" t="t" l="l"/>
              <a:pathLst>
                <a:path h="6350000" w="3125037">
                  <a:moveTo>
                    <a:pt x="3125037" y="1169060"/>
                  </a:moveTo>
                  <a:cubicBezTo>
                    <a:pt x="3125037" y="3034449"/>
                    <a:pt x="3125037" y="4484599"/>
                    <a:pt x="3125037" y="6350000"/>
                  </a:cubicBezTo>
                  <a:lnTo>
                    <a:pt x="0" y="6350000"/>
                  </a:lnTo>
                  <a:lnTo>
                    <a:pt x="0" y="1533195"/>
                  </a:lnTo>
                  <a:cubicBezTo>
                    <a:pt x="0" y="1022134"/>
                    <a:pt x="0" y="511061"/>
                    <a:pt x="0" y="0"/>
                  </a:cubicBezTo>
                  <a:lnTo>
                    <a:pt x="1321651" y="0"/>
                  </a:lnTo>
                  <a:cubicBezTo>
                    <a:pt x="1922780" y="389687"/>
                    <a:pt x="2523908" y="779374"/>
                    <a:pt x="3125037" y="1169060"/>
                  </a:cubicBezTo>
                  <a:close/>
                </a:path>
              </a:pathLst>
            </a:custGeom>
            <a:blipFill>
              <a:blip r:embed="rId7"/>
              <a:stretch>
                <a:fillRect l="-110743" t="0" r="-94243" b="0"/>
              </a:stretch>
            </a:blipFill>
          </p:spPr>
        </p:sp>
      </p:grpSp>
      <p:sp>
        <p:nvSpPr>
          <p:cNvPr name="TextBox 13" id="13"/>
          <p:cNvSpPr txBox="true"/>
          <p:nvPr/>
        </p:nvSpPr>
        <p:spPr>
          <a:xfrm rot="0">
            <a:off x="16089294"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4" id="14"/>
          <p:cNvSpPr txBox="true"/>
          <p:nvPr/>
        </p:nvSpPr>
        <p:spPr>
          <a:xfrm rot="0">
            <a:off x="14533497"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5" id="15"/>
          <p:cNvSpPr txBox="true"/>
          <p:nvPr/>
        </p:nvSpPr>
        <p:spPr>
          <a:xfrm rot="0">
            <a:off x="13302741"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6" id="16"/>
          <p:cNvSpPr txBox="true"/>
          <p:nvPr/>
        </p:nvSpPr>
        <p:spPr>
          <a:xfrm rot="0">
            <a:off x="12046981"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7" id="17"/>
          <p:cNvSpPr txBox="true"/>
          <p:nvPr/>
        </p:nvSpPr>
        <p:spPr>
          <a:xfrm rot="0">
            <a:off x="1039108" y="517674"/>
            <a:ext cx="1284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8" id="18"/>
          <p:cNvSpPr txBox="true"/>
          <p:nvPr/>
        </p:nvSpPr>
        <p:spPr>
          <a:xfrm rot="0">
            <a:off x="5769629" y="1410228"/>
            <a:ext cx="5630748" cy="1471955"/>
          </a:xfrm>
          <a:prstGeom prst="rect">
            <a:avLst/>
          </a:prstGeom>
        </p:spPr>
        <p:txBody>
          <a:bodyPr anchor="t" rtlCol="false" tIns="0" lIns="0" bIns="0" rIns="0">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IMPACT</a:t>
            </a:r>
          </a:p>
        </p:txBody>
      </p:sp>
      <p:grpSp>
        <p:nvGrpSpPr>
          <p:cNvPr name="Group 19" id="19"/>
          <p:cNvGrpSpPr/>
          <p:nvPr/>
        </p:nvGrpSpPr>
        <p:grpSpPr>
          <a:xfrm rot="0">
            <a:off x="5769629" y="930533"/>
            <a:ext cx="1285600" cy="556335"/>
            <a:chOff x="0" y="0"/>
            <a:chExt cx="1714133" cy="741780"/>
          </a:xfrm>
        </p:grpSpPr>
        <p:sp>
          <p:nvSpPr>
            <p:cNvPr name="Freeform 20" id="20"/>
            <p:cNvSpPr/>
            <p:nvPr/>
          </p:nvSpPr>
          <p:spPr>
            <a:xfrm flipH="false" flipV="false" rot="0">
              <a:off x="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1" id="21"/>
            <p:cNvSpPr/>
            <p:nvPr/>
          </p:nvSpPr>
          <p:spPr>
            <a:xfrm flipH="false" flipV="false" rot="0">
              <a:off x="620160"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2" id="22"/>
            <p:cNvSpPr/>
            <p:nvPr/>
          </p:nvSpPr>
          <p:spPr>
            <a:xfrm flipH="false" flipV="false" rot="0">
              <a:off x="1240321" y="0"/>
              <a:ext cx="473812" cy="741780"/>
            </a:xfrm>
            <a:custGeom>
              <a:avLst/>
              <a:gdLst/>
              <a:ahLst/>
              <a:cxnLst/>
              <a:rect r="r" b="b" t="t" l="l"/>
              <a:pathLst>
                <a:path h="741780" w="473812">
                  <a:moveTo>
                    <a:pt x="0" y="0"/>
                  </a:moveTo>
                  <a:lnTo>
                    <a:pt x="473812" y="0"/>
                  </a:lnTo>
                  <a:lnTo>
                    <a:pt x="473812" y="741780"/>
                  </a:lnTo>
                  <a:lnTo>
                    <a:pt x="0" y="74178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grpSp>
        <p:nvGrpSpPr>
          <p:cNvPr name="Group 23" id="23"/>
          <p:cNvGrpSpPr/>
          <p:nvPr/>
        </p:nvGrpSpPr>
        <p:grpSpPr>
          <a:xfrm rot="0">
            <a:off x="5769629" y="3211461"/>
            <a:ext cx="677751" cy="677751"/>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25" id="2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6" id="26"/>
          <p:cNvSpPr txBox="true"/>
          <p:nvPr/>
        </p:nvSpPr>
        <p:spPr>
          <a:xfrm rot="0">
            <a:off x="6741668" y="3275330"/>
            <a:ext cx="10326086" cy="7011670"/>
          </a:xfrm>
          <a:prstGeom prst="rect">
            <a:avLst/>
          </a:prstGeom>
        </p:spPr>
        <p:txBody>
          <a:bodyPr anchor="t" rtlCol="false" tIns="0" lIns="0" bIns="0" rIns="0">
            <a:spAutoFit/>
          </a:bodyPr>
          <a:lstStyle/>
          <a:p>
            <a:pPr algn="just">
              <a:lnSpc>
                <a:spcPts val="3079"/>
              </a:lnSpc>
            </a:pPr>
            <a:r>
              <a:rPr lang="en-US" sz="2199">
                <a:solidFill>
                  <a:srgbClr val="FFFFFF"/>
                </a:solidFill>
                <a:latin typeface="Open Sans"/>
                <a:ea typeface="Open Sans"/>
                <a:cs typeface="Open Sans"/>
                <a:sym typeface="Open Sans"/>
              </a:rPr>
              <a:t>Increased Efficiency:</a:t>
            </a:r>
          </a:p>
          <a:p>
            <a:pPr algn="just">
              <a:lnSpc>
                <a:spcPts val="3079"/>
              </a:lnSpc>
            </a:pPr>
            <a:r>
              <a:rPr lang="en-US" sz="2199">
                <a:solidFill>
                  <a:srgbClr val="FFFFFF"/>
                </a:solidFill>
                <a:latin typeface="Open Sans"/>
                <a:ea typeface="Open Sans"/>
                <a:cs typeface="Open Sans"/>
                <a:sym typeface="Open Sans"/>
              </a:rPr>
              <a:t>Impact: Automating resume screening reduces the time spent on manual reviews, allowing HR teams to focus on higher-value tasks like candidate engagement.</a:t>
            </a:r>
          </a:p>
          <a:p>
            <a:pPr algn="just">
              <a:lnSpc>
                <a:spcPts val="3079"/>
              </a:lnSpc>
            </a:pPr>
          </a:p>
          <a:p>
            <a:pPr algn="just">
              <a:lnSpc>
                <a:spcPts val="3079"/>
              </a:lnSpc>
            </a:pPr>
            <a:r>
              <a:rPr lang="en-US" sz="2199">
                <a:solidFill>
                  <a:srgbClr val="FFFFFF"/>
                </a:solidFill>
                <a:latin typeface="Open Sans"/>
                <a:ea typeface="Open Sans"/>
                <a:cs typeface="Open Sans"/>
                <a:sym typeface="Open Sans"/>
              </a:rPr>
              <a:t>Enhanced Accuracy:</a:t>
            </a:r>
          </a:p>
          <a:p>
            <a:pPr algn="just">
              <a:lnSpc>
                <a:spcPts val="3079"/>
              </a:lnSpc>
            </a:pPr>
            <a:r>
              <a:rPr lang="en-US" sz="2199">
                <a:solidFill>
                  <a:srgbClr val="FFFFFF"/>
                </a:solidFill>
                <a:latin typeface="Open Sans"/>
                <a:ea typeface="Open Sans"/>
                <a:cs typeface="Open Sans"/>
                <a:sym typeface="Open Sans"/>
              </a:rPr>
              <a:t>Impact: Minimizing human error in data extraction improves candidate information accuracy, leading to better-informed hiring decisions.</a:t>
            </a:r>
          </a:p>
          <a:p>
            <a:pPr algn="just">
              <a:lnSpc>
                <a:spcPts val="3079"/>
              </a:lnSpc>
            </a:pPr>
          </a:p>
          <a:p>
            <a:pPr algn="just">
              <a:lnSpc>
                <a:spcPts val="3079"/>
              </a:lnSpc>
            </a:pPr>
            <a:r>
              <a:rPr lang="en-US" sz="2199">
                <a:solidFill>
                  <a:srgbClr val="FFFFFF"/>
                </a:solidFill>
                <a:latin typeface="Open Sans"/>
                <a:ea typeface="Open Sans"/>
                <a:cs typeface="Open Sans"/>
                <a:sym typeface="Open Sans"/>
              </a:rPr>
              <a:t>Streamlined Workflow:</a:t>
            </a:r>
          </a:p>
          <a:p>
            <a:pPr algn="just">
              <a:lnSpc>
                <a:spcPts val="3079"/>
              </a:lnSpc>
            </a:pPr>
            <a:r>
              <a:rPr lang="en-US" sz="2199">
                <a:solidFill>
                  <a:srgbClr val="FFFFFF"/>
                </a:solidFill>
                <a:latin typeface="Open Sans"/>
                <a:ea typeface="Open Sans"/>
                <a:cs typeface="Open Sans"/>
                <a:sym typeface="Open Sans"/>
              </a:rPr>
              <a:t>Impact: Automating email retrieval, data extraction, and form submission creates a seamless workflow, accelerating recruitment and reducing bottlenecks.</a:t>
            </a:r>
          </a:p>
          <a:p>
            <a:pPr algn="just">
              <a:lnSpc>
                <a:spcPts val="3079"/>
              </a:lnSpc>
            </a:pPr>
          </a:p>
          <a:p>
            <a:pPr algn="just">
              <a:lnSpc>
                <a:spcPts val="3079"/>
              </a:lnSpc>
            </a:pPr>
            <a:r>
              <a:rPr lang="en-US" sz="2199">
                <a:solidFill>
                  <a:srgbClr val="FFFFFF"/>
                </a:solidFill>
                <a:latin typeface="Open Sans"/>
                <a:ea typeface="Open Sans"/>
                <a:cs typeface="Open Sans"/>
                <a:sym typeface="Open Sans"/>
              </a:rPr>
              <a:t>Scalability:</a:t>
            </a:r>
          </a:p>
          <a:p>
            <a:pPr algn="just">
              <a:lnSpc>
                <a:spcPts val="3079"/>
              </a:lnSpc>
            </a:pPr>
            <a:r>
              <a:rPr lang="en-US" sz="2199">
                <a:solidFill>
                  <a:srgbClr val="FFFFFF"/>
                </a:solidFill>
                <a:latin typeface="Open Sans"/>
                <a:ea typeface="Open Sans"/>
                <a:cs typeface="Open Sans"/>
                <a:sym typeface="Open Sans"/>
              </a:rPr>
              <a:t>Impact: The solution easily scales to handle more resumes without increasing HR workload, making it adaptable to growing recruitment needs.</a:t>
            </a:r>
          </a:p>
          <a:p>
            <a:pPr algn="just">
              <a:lnSpc>
                <a:spcPts val="3079"/>
              </a:lnSpc>
            </a:pPr>
          </a:p>
        </p:txBody>
      </p:sp>
      <p:sp>
        <p:nvSpPr>
          <p:cNvPr name="TextBox 27" id="27"/>
          <p:cNvSpPr txBox="true"/>
          <p:nvPr/>
        </p:nvSpPr>
        <p:spPr>
          <a:xfrm rot="0">
            <a:off x="5860449" y="3387459"/>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01</a:t>
            </a:r>
          </a:p>
        </p:txBody>
      </p:sp>
      <p:grpSp>
        <p:nvGrpSpPr>
          <p:cNvPr name="Group 28" id="28"/>
          <p:cNvGrpSpPr/>
          <p:nvPr/>
        </p:nvGrpSpPr>
        <p:grpSpPr>
          <a:xfrm rot="0">
            <a:off x="5769629" y="5143500"/>
            <a:ext cx="677751" cy="677751"/>
            <a:chOff x="0" y="0"/>
            <a:chExt cx="903667" cy="903667"/>
          </a:xfrm>
        </p:grpSpPr>
        <p:grpSp>
          <p:nvGrpSpPr>
            <p:cNvPr name="Group 29" id="29"/>
            <p:cNvGrpSpPr/>
            <p:nvPr/>
          </p:nvGrpSpPr>
          <p:grpSpPr>
            <a:xfrm rot="0">
              <a:off x="0" y="0"/>
              <a:ext cx="903667" cy="903667"/>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1" id="31"/>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2" id="32"/>
            <p:cNvSpPr txBox="true"/>
            <p:nvPr/>
          </p:nvSpPr>
          <p:spPr>
            <a:xfrm rot="0">
              <a:off x="121094" y="244189"/>
              <a:ext cx="661480" cy="386715"/>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02</a:t>
              </a:r>
            </a:p>
          </p:txBody>
        </p:sp>
      </p:grpSp>
      <p:grpSp>
        <p:nvGrpSpPr>
          <p:cNvPr name="Group 33" id="33"/>
          <p:cNvGrpSpPr/>
          <p:nvPr/>
        </p:nvGrpSpPr>
        <p:grpSpPr>
          <a:xfrm rot="0">
            <a:off x="5769629" y="6692178"/>
            <a:ext cx="677751" cy="677751"/>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5" id="3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36" id="36"/>
          <p:cNvSpPr txBox="true"/>
          <p:nvPr/>
        </p:nvSpPr>
        <p:spPr>
          <a:xfrm rot="0">
            <a:off x="5860449" y="686817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03</a:t>
            </a:r>
          </a:p>
        </p:txBody>
      </p:sp>
      <p:grpSp>
        <p:nvGrpSpPr>
          <p:cNvPr name="Group 37" id="37"/>
          <p:cNvGrpSpPr/>
          <p:nvPr/>
        </p:nvGrpSpPr>
        <p:grpSpPr>
          <a:xfrm rot="0">
            <a:off x="5769629" y="8627228"/>
            <a:ext cx="677751" cy="677751"/>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12F1FF"/>
            </a:solidFill>
          </p:spPr>
        </p:sp>
        <p:sp>
          <p:nvSpPr>
            <p:cNvPr name="TextBox 39" id="39"/>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40" id="40"/>
          <p:cNvSpPr txBox="true"/>
          <p:nvPr/>
        </p:nvSpPr>
        <p:spPr>
          <a:xfrm rot="0">
            <a:off x="5860449" y="880322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0B081D"/>
                </a:solidFill>
                <a:latin typeface="Open Sans Bold"/>
                <a:ea typeface="Open Sans Bold"/>
                <a:cs typeface="Open Sans Bold"/>
                <a:sym typeface="Open Sans Bold"/>
              </a:rPr>
              <a:t>04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DAGSFhbn-Fw</dc:identifier>
  <dcterms:modified xsi:type="dcterms:W3CDTF">2011-08-01T06:04:30Z</dcterms:modified>
  <cp:revision>1</cp:revision>
  <dc:title>Blue Futuristic Technology Presentation</dc:title>
</cp:coreProperties>
</file>

<file path=docProps/thumbnail.jpeg>
</file>